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303" r:id="rId3"/>
    <p:sldId id="295" r:id="rId4"/>
    <p:sldId id="288" r:id="rId5"/>
    <p:sldId id="289" r:id="rId6"/>
    <p:sldId id="297" r:id="rId7"/>
    <p:sldId id="290" r:id="rId8"/>
    <p:sldId id="298" r:id="rId9"/>
    <p:sldId id="299" r:id="rId10"/>
    <p:sldId id="296" r:id="rId11"/>
    <p:sldId id="300" r:id="rId12"/>
    <p:sldId id="302" r:id="rId13"/>
    <p:sldId id="29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27"/>
    <p:restoredTop sz="94707"/>
  </p:normalViewPr>
  <p:slideViewPr>
    <p:cSldViewPr snapToGrid="0" snapToObjects="1">
      <p:cViewPr varScale="1">
        <p:scale>
          <a:sx n="124" d="100"/>
          <a:sy n="124" d="100"/>
        </p:scale>
        <p:origin x="72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F5505B-B511-844C-9EFE-A33588EEBB44}" type="datetimeFigureOut">
              <a:rPr lang="en-US" smtClean="0"/>
              <a:t>10/9/24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48629C-1D49-7541-AF2A-A8C47FB4A8FF}" type="slidenum">
              <a:rPr lang="en-US" smtClean="0"/>
              <a:t>‹#›</a:t>
            </a:fld>
            <a:endParaRPr lang="en-US"/>
          </a:p>
        </p:txBody>
      </p:sp>
    </p:spTree>
    <p:extLst>
      <p:ext uri="{BB962C8B-B14F-4D97-AF65-F5344CB8AC3E}">
        <p14:creationId xmlns:p14="http://schemas.microsoft.com/office/powerpoint/2010/main" val="3841995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4A976-E823-5240-9AE5-CD4B29FF49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531461-3A9A-4C41-B23D-475C7075A7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E18E04-FC70-BC4A-A868-495BC9E1F1A5}"/>
              </a:ext>
            </a:extLst>
          </p:cNvPr>
          <p:cNvSpPr>
            <a:spLocks noGrp="1"/>
          </p:cNvSpPr>
          <p:nvPr>
            <p:ph type="dt" sz="half" idx="10"/>
          </p:nvPr>
        </p:nvSpPr>
        <p:spPr/>
        <p:txBody>
          <a:bodyPr/>
          <a:lstStyle/>
          <a:p>
            <a:fld id="{7ACF10C6-84C0-8744-9621-C216E54F5A73}" type="datetime1">
              <a:rPr lang="en-US" smtClean="0"/>
              <a:t>10/9/24</a:t>
            </a:fld>
            <a:endParaRPr lang="en-US"/>
          </a:p>
        </p:txBody>
      </p:sp>
      <p:sp>
        <p:nvSpPr>
          <p:cNvPr id="5" name="Footer Placeholder 4">
            <a:extLst>
              <a:ext uri="{FF2B5EF4-FFF2-40B4-BE49-F238E27FC236}">
                <a16:creationId xmlns:a16="http://schemas.microsoft.com/office/drawing/2014/main" id="{7609A7C0-FB99-BA4A-8F0F-FAC02D5F64DF}"/>
              </a:ext>
            </a:extLst>
          </p:cNvPr>
          <p:cNvSpPr>
            <a:spLocks noGrp="1"/>
          </p:cNvSpPr>
          <p:nvPr>
            <p:ph type="ftr" sz="quarter" idx="11"/>
          </p:nvPr>
        </p:nvSpPr>
        <p:spPr/>
        <p:txBody>
          <a:bodyPr/>
          <a:lstStyle/>
          <a:p>
            <a:r>
              <a:rPr lang="en-US"/>
              <a:t>Sewald Hanfling Public Affairs </a:t>
            </a:r>
          </a:p>
        </p:txBody>
      </p:sp>
      <p:sp>
        <p:nvSpPr>
          <p:cNvPr id="6" name="Slide Number Placeholder 5">
            <a:extLst>
              <a:ext uri="{FF2B5EF4-FFF2-40B4-BE49-F238E27FC236}">
                <a16:creationId xmlns:a16="http://schemas.microsoft.com/office/drawing/2014/main" id="{B4CDC80E-CE6D-7341-BF6A-3AD7A4233A52}"/>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194268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79C2C-604F-114A-920A-CC75CE1FB5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C13A3D-8E7E-5746-9CFA-7F3E6019F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C96F66-9898-0645-B485-53FB7207F332}"/>
              </a:ext>
            </a:extLst>
          </p:cNvPr>
          <p:cNvSpPr>
            <a:spLocks noGrp="1"/>
          </p:cNvSpPr>
          <p:nvPr>
            <p:ph type="dt" sz="half" idx="10"/>
          </p:nvPr>
        </p:nvSpPr>
        <p:spPr/>
        <p:txBody>
          <a:bodyPr/>
          <a:lstStyle/>
          <a:p>
            <a:fld id="{8DC17603-6EA6-4D47-8037-8F4CC7FE6119}" type="datetime1">
              <a:rPr lang="en-US" smtClean="0"/>
              <a:t>10/9/24</a:t>
            </a:fld>
            <a:endParaRPr lang="en-US"/>
          </a:p>
        </p:txBody>
      </p:sp>
      <p:sp>
        <p:nvSpPr>
          <p:cNvPr id="5" name="Footer Placeholder 4">
            <a:extLst>
              <a:ext uri="{FF2B5EF4-FFF2-40B4-BE49-F238E27FC236}">
                <a16:creationId xmlns:a16="http://schemas.microsoft.com/office/drawing/2014/main" id="{2AFE3AC1-17E3-4548-BA50-A0511AAC2DA1}"/>
              </a:ext>
            </a:extLst>
          </p:cNvPr>
          <p:cNvSpPr>
            <a:spLocks noGrp="1"/>
          </p:cNvSpPr>
          <p:nvPr>
            <p:ph type="ftr" sz="quarter" idx="11"/>
          </p:nvPr>
        </p:nvSpPr>
        <p:spPr/>
        <p:txBody>
          <a:bodyPr/>
          <a:lstStyle/>
          <a:p>
            <a:r>
              <a:rPr lang="en-US"/>
              <a:t>Sewald Hanfling Public Affairs </a:t>
            </a:r>
          </a:p>
        </p:txBody>
      </p:sp>
      <p:sp>
        <p:nvSpPr>
          <p:cNvPr id="6" name="Slide Number Placeholder 5">
            <a:extLst>
              <a:ext uri="{FF2B5EF4-FFF2-40B4-BE49-F238E27FC236}">
                <a16:creationId xmlns:a16="http://schemas.microsoft.com/office/drawing/2014/main" id="{8EC4AE75-3BE0-2A44-A69D-45214EEDC6E8}"/>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1842651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EE7822-6C79-ED41-A2B8-D1AD2F34BF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6A59B1-E292-6D4C-B359-2DC56C2C29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6233AF-EE09-1847-8A04-353E647B0D00}"/>
              </a:ext>
            </a:extLst>
          </p:cNvPr>
          <p:cNvSpPr>
            <a:spLocks noGrp="1"/>
          </p:cNvSpPr>
          <p:nvPr>
            <p:ph type="dt" sz="half" idx="10"/>
          </p:nvPr>
        </p:nvSpPr>
        <p:spPr/>
        <p:txBody>
          <a:bodyPr/>
          <a:lstStyle/>
          <a:p>
            <a:fld id="{A30167A2-8120-F948-B11F-0E9358D135D3}" type="datetime1">
              <a:rPr lang="en-US" smtClean="0"/>
              <a:t>10/9/24</a:t>
            </a:fld>
            <a:endParaRPr lang="en-US"/>
          </a:p>
        </p:txBody>
      </p:sp>
      <p:sp>
        <p:nvSpPr>
          <p:cNvPr id="5" name="Footer Placeholder 4">
            <a:extLst>
              <a:ext uri="{FF2B5EF4-FFF2-40B4-BE49-F238E27FC236}">
                <a16:creationId xmlns:a16="http://schemas.microsoft.com/office/drawing/2014/main" id="{7340C9E1-5339-1641-B3E2-302F6724F010}"/>
              </a:ext>
            </a:extLst>
          </p:cNvPr>
          <p:cNvSpPr>
            <a:spLocks noGrp="1"/>
          </p:cNvSpPr>
          <p:nvPr>
            <p:ph type="ftr" sz="quarter" idx="11"/>
          </p:nvPr>
        </p:nvSpPr>
        <p:spPr/>
        <p:txBody>
          <a:bodyPr/>
          <a:lstStyle/>
          <a:p>
            <a:r>
              <a:rPr lang="en-US"/>
              <a:t>Sewald Hanfling Public Affairs </a:t>
            </a:r>
          </a:p>
        </p:txBody>
      </p:sp>
      <p:sp>
        <p:nvSpPr>
          <p:cNvPr id="6" name="Slide Number Placeholder 5">
            <a:extLst>
              <a:ext uri="{FF2B5EF4-FFF2-40B4-BE49-F238E27FC236}">
                <a16:creationId xmlns:a16="http://schemas.microsoft.com/office/drawing/2014/main" id="{D66BC5D7-68F7-4F46-8975-E88AE77510FE}"/>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19534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91077-D2B9-C747-A032-BBC81352B9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BD4721-11FD-3D47-A95B-3F318C1C5B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4B02CD-B67F-2F4D-BFE0-E5D02DCB515F}"/>
              </a:ext>
            </a:extLst>
          </p:cNvPr>
          <p:cNvSpPr>
            <a:spLocks noGrp="1"/>
          </p:cNvSpPr>
          <p:nvPr>
            <p:ph type="dt" sz="half" idx="10"/>
          </p:nvPr>
        </p:nvSpPr>
        <p:spPr/>
        <p:txBody>
          <a:bodyPr/>
          <a:lstStyle/>
          <a:p>
            <a:fld id="{66CCED0F-B18C-4048-B6C5-A6FB9DDCB7F3}" type="datetime1">
              <a:rPr lang="en-US" smtClean="0"/>
              <a:t>10/9/24</a:t>
            </a:fld>
            <a:endParaRPr lang="en-US"/>
          </a:p>
        </p:txBody>
      </p:sp>
      <p:sp>
        <p:nvSpPr>
          <p:cNvPr id="5" name="Footer Placeholder 4">
            <a:extLst>
              <a:ext uri="{FF2B5EF4-FFF2-40B4-BE49-F238E27FC236}">
                <a16:creationId xmlns:a16="http://schemas.microsoft.com/office/drawing/2014/main" id="{E2EB10D0-B4BA-2942-8F24-9F1327F1E240}"/>
              </a:ext>
            </a:extLst>
          </p:cNvPr>
          <p:cNvSpPr>
            <a:spLocks noGrp="1"/>
          </p:cNvSpPr>
          <p:nvPr>
            <p:ph type="ftr" sz="quarter" idx="11"/>
          </p:nvPr>
        </p:nvSpPr>
        <p:spPr/>
        <p:txBody>
          <a:bodyPr/>
          <a:lstStyle/>
          <a:p>
            <a:r>
              <a:rPr lang="en-US"/>
              <a:t>Sewald Hanfling Public Affairs </a:t>
            </a:r>
          </a:p>
        </p:txBody>
      </p:sp>
      <p:sp>
        <p:nvSpPr>
          <p:cNvPr id="6" name="Slide Number Placeholder 5">
            <a:extLst>
              <a:ext uri="{FF2B5EF4-FFF2-40B4-BE49-F238E27FC236}">
                <a16:creationId xmlns:a16="http://schemas.microsoft.com/office/drawing/2014/main" id="{61670A65-EAAA-564D-8EF4-1F169A03E5A4}"/>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362540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B20D-8851-C042-BC9D-A80E8E1073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9C2BB8-434A-DB4F-BA78-EA2E080C00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B22384-BD0A-AA43-BCD0-93A8AB9B1336}"/>
              </a:ext>
            </a:extLst>
          </p:cNvPr>
          <p:cNvSpPr>
            <a:spLocks noGrp="1"/>
          </p:cNvSpPr>
          <p:nvPr>
            <p:ph type="dt" sz="half" idx="10"/>
          </p:nvPr>
        </p:nvSpPr>
        <p:spPr/>
        <p:txBody>
          <a:bodyPr/>
          <a:lstStyle/>
          <a:p>
            <a:fld id="{7EA95280-1084-CE44-8A4F-B14800FE173A}" type="datetime1">
              <a:rPr lang="en-US" smtClean="0"/>
              <a:t>10/9/24</a:t>
            </a:fld>
            <a:endParaRPr lang="en-US"/>
          </a:p>
        </p:txBody>
      </p:sp>
      <p:sp>
        <p:nvSpPr>
          <p:cNvPr id="5" name="Footer Placeholder 4">
            <a:extLst>
              <a:ext uri="{FF2B5EF4-FFF2-40B4-BE49-F238E27FC236}">
                <a16:creationId xmlns:a16="http://schemas.microsoft.com/office/drawing/2014/main" id="{85835BDF-C19A-454E-BF9A-3630EC5BD682}"/>
              </a:ext>
            </a:extLst>
          </p:cNvPr>
          <p:cNvSpPr>
            <a:spLocks noGrp="1"/>
          </p:cNvSpPr>
          <p:nvPr>
            <p:ph type="ftr" sz="quarter" idx="11"/>
          </p:nvPr>
        </p:nvSpPr>
        <p:spPr/>
        <p:txBody>
          <a:bodyPr/>
          <a:lstStyle/>
          <a:p>
            <a:r>
              <a:rPr lang="en-US"/>
              <a:t>Sewald Hanfling Public Affairs </a:t>
            </a:r>
          </a:p>
        </p:txBody>
      </p:sp>
      <p:sp>
        <p:nvSpPr>
          <p:cNvPr id="6" name="Slide Number Placeholder 5">
            <a:extLst>
              <a:ext uri="{FF2B5EF4-FFF2-40B4-BE49-F238E27FC236}">
                <a16:creationId xmlns:a16="http://schemas.microsoft.com/office/drawing/2014/main" id="{36F8DE25-FAF1-3D47-A145-45C4590062BB}"/>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1805734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6979-2C40-634C-81B6-9B1190A0E7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9F3FA1-0FF8-EF4F-82C0-3A5E7472FC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FB1F23-76FE-9F49-BCFE-690D789200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1A41EF-7265-834B-9C3D-F7A023C12C15}"/>
              </a:ext>
            </a:extLst>
          </p:cNvPr>
          <p:cNvSpPr>
            <a:spLocks noGrp="1"/>
          </p:cNvSpPr>
          <p:nvPr>
            <p:ph type="dt" sz="half" idx="10"/>
          </p:nvPr>
        </p:nvSpPr>
        <p:spPr/>
        <p:txBody>
          <a:bodyPr/>
          <a:lstStyle/>
          <a:p>
            <a:fld id="{748E1EF8-C44F-F242-937B-905E0F793D04}" type="datetime1">
              <a:rPr lang="en-US" smtClean="0"/>
              <a:t>10/9/24</a:t>
            </a:fld>
            <a:endParaRPr lang="en-US"/>
          </a:p>
        </p:txBody>
      </p:sp>
      <p:sp>
        <p:nvSpPr>
          <p:cNvPr id="6" name="Footer Placeholder 5">
            <a:extLst>
              <a:ext uri="{FF2B5EF4-FFF2-40B4-BE49-F238E27FC236}">
                <a16:creationId xmlns:a16="http://schemas.microsoft.com/office/drawing/2014/main" id="{74F3C8BF-15E7-0F4F-A942-0EA0211A7C74}"/>
              </a:ext>
            </a:extLst>
          </p:cNvPr>
          <p:cNvSpPr>
            <a:spLocks noGrp="1"/>
          </p:cNvSpPr>
          <p:nvPr>
            <p:ph type="ftr" sz="quarter" idx="11"/>
          </p:nvPr>
        </p:nvSpPr>
        <p:spPr/>
        <p:txBody>
          <a:bodyPr/>
          <a:lstStyle/>
          <a:p>
            <a:r>
              <a:rPr lang="en-US"/>
              <a:t>Sewald Hanfling Public Affairs </a:t>
            </a:r>
          </a:p>
        </p:txBody>
      </p:sp>
      <p:sp>
        <p:nvSpPr>
          <p:cNvPr id="7" name="Slide Number Placeholder 6">
            <a:extLst>
              <a:ext uri="{FF2B5EF4-FFF2-40B4-BE49-F238E27FC236}">
                <a16:creationId xmlns:a16="http://schemas.microsoft.com/office/drawing/2014/main" id="{97EB9B7E-2E8E-964D-9742-00C48F87660A}"/>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1045542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D838A-81CB-C94C-9A8F-B2068B2E3F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63D288-9A9E-124A-9AB5-7D42759A3F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FE41B-CE66-E649-A687-3ED729AC60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E9C977-459C-2C48-A186-EBEB305617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A61DEF-8F08-EB4D-9A23-ED9A2F96D6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D9AA3C-0537-4F45-95EC-B252C57C99C3}"/>
              </a:ext>
            </a:extLst>
          </p:cNvPr>
          <p:cNvSpPr>
            <a:spLocks noGrp="1"/>
          </p:cNvSpPr>
          <p:nvPr>
            <p:ph type="dt" sz="half" idx="10"/>
          </p:nvPr>
        </p:nvSpPr>
        <p:spPr/>
        <p:txBody>
          <a:bodyPr/>
          <a:lstStyle/>
          <a:p>
            <a:fld id="{E59D2A68-8C6B-FC49-972F-D8C8C198E043}" type="datetime1">
              <a:rPr lang="en-US" smtClean="0"/>
              <a:t>10/9/24</a:t>
            </a:fld>
            <a:endParaRPr lang="en-US"/>
          </a:p>
        </p:txBody>
      </p:sp>
      <p:sp>
        <p:nvSpPr>
          <p:cNvPr id="8" name="Footer Placeholder 7">
            <a:extLst>
              <a:ext uri="{FF2B5EF4-FFF2-40B4-BE49-F238E27FC236}">
                <a16:creationId xmlns:a16="http://schemas.microsoft.com/office/drawing/2014/main" id="{518E25E6-D267-1148-BD36-1B600C19A7CA}"/>
              </a:ext>
            </a:extLst>
          </p:cNvPr>
          <p:cNvSpPr>
            <a:spLocks noGrp="1"/>
          </p:cNvSpPr>
          <p:nvPr>
            <p:ph type="ftr" sz="quarter" idx="11"/>
          </p:nvPr>
        </p:nvSpPr>
        <p:spPr/>
        <p:txBody>
          <a:bodyPr/>
          <a:lstStyle/>
          <a:p>
            <a:r>
              <a:rPr lang="en-US"/>
              <a:t>Sewald Hanfling Public Affairs </a:t>
            </a:r>
          </a:p>
        </p:txBody>
      </p:sp>
      <p:sp>
        <p:nvSpPr>
          <p:cNvPr id="9" name="Slide Number Placeholder 8">
            <a:extLst>
              <a:ext uri="{FF2B5EF4-FFF2-40B4-BE49-F238E27FC236}">
                <a16:creationId xmlns:a16="http://schemas.microsoft.com/office/drawing/2014/main" id="{08755631-0357-AC40-A4FD-7E12428D61F6}"/>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947847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BD05B-2713-8C4F-977C-FFAF9836E6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F90868-9ABB-9A4A-9893-BE9C0790C4D8}"/>
              </a:ext>
            </a:extLst>
          </p:cNvPr>
          <p:cNvSpPr>
            <a:spLocks noGrp="1"/>
          </p:cNvSpPr>
          <p:nvPr>
            <p:ph type="dt" sz="half" idx="10"/>
          </p:nvPr>
        </p:nvSpPr>
        <p:spPr/>
        <p:txBody>
          <a:bodyPr/>
          <a:lstStyle/>
          <a:p>
            <a:fld id="{28BAD4DD-82DB-3940-BCA6-C39C124A638B}" type="datetime1">
              <a:rPr lang="en-US" smtClean="0"/>
              <a:t>10/9/24</a:t>
            </a:fld>
            <a:endParaRPr lang="en-US"/>
          </a:p>
        </p:txBody>
      </p:sp>
      <p:sp>
        <p:nvSpPr>
          <p:cNvPr id="4" name="Footer Placeholder 3">
            <a:extLst>
              <a:ext uri="{FF2B5EF4-FFF2-40B4-BE49-F238E27FC236}">
                <a16:creationId xmlns:a16="http://schemas.microsoft.com/office/drawing/2014/main" id="{93718103-103D-A941-AFED-688D522DFCFB}"/>
              </a:ext>
            </a:extLst>
          </p:cNvPr>
          <p:cNvSpPr>
            <a:spLocks noGrp="1"/>
          </p:cNvSpPr>
          <p:nvPr>
            <p:ph type="ftr" sz="quarter" idx="11"/>
          </p:nvPr>
        </p:nvSpPr>
        <p:spPr/>
        <p:txBody>
          <a:bodyPr/>
          <a:lstStyle/>
          <a:p>
            <a:r>
              <a:rPr lang="en-US"/>
              <a:t>Sewald Hanfling Public Affairs </a:t>
            </a:r>
          </a:p>
        </p:txBody>
      </p:sp>
      <p:sp>
        <p:nvSpPr>
          <p:cNvPr id="5" name="Slide Number Placeholder 4">
            <a:extLst>
              <a:ext uri="{FF2B5EF4-FFF2-40B4-BE49-F238E27FC236}">
                <a16:creationId xmlns:a16="http://schemas.microsoft.com/office/drawing/2014/main" id="{06BF78EB-C546-BE4E-8529-78A093C7A002}"/>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171847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C3207C-6906-1A41-B023-6FD782992675}"/>
              </a:ext>
            </a:extLst>
          </p:cNvPr>
          <p:cNvSpPr>
            <a:spLocks noGrp="1"/>
          </p:cNvSpPr>
          <p:nvPr>
            <p:ph type="dt" sz="half" idx="10"/>
          </p:nvPr>
        </p:nvSpPr>
        <p:spPr/>
        <p:txBody>
          <a:bodyPr/>
          <a:lstStyle/>
          <a:p>
            <a:fld id="{D2564480-C34E-1040-AF5A-969AAFDE63B0}" type="datetime1">
              <a:rPr lang="en-US" smtClean="0"/>
              <a:t>10/9/24</a:t>
            </a:fld>
            <a:endParaRPr lang="en-US"/>
          </a:p>
        </p:txBody>
      </p:sp>
      <p:sp>
        <p:nvSpPr>
          <p:cNvPr id="3" name="Footer Placeholder 2">
            <a:extLst>
              <a:ext uri="{FF2B5EF4-FFF2-40B4-BE49-F238E27FC236}">
                <a16:creationId xmlns:a16="http://schemas.microsoft.com/office/drawing/2014/main" id="{27EDF753-5CD1-1046-93C5-F696250B985F}"/>
              </a:ext>
            </a:extLst>
          </p:cNvPr>
          <p:cNvSpPr>
            <a:spLocks noGrp="1"/>
          </p:cNvSpPr>
          <p:nvPr>
            <p:ph type="ftr" sz="quarter" idx="11"/>
          </p:nvPr>
        </p:nvSpPr>
        <p:spPr/>
        <p:txBody>
          <a:bodyPr/>
          <a:lstStyle/>
          <a:p>
            <a:r>
              <a:rPr lang="en-US"/>
              <a:t>Sewald Hanfling Public Affairs </a:t>
            </a:r>
          </a:p>
        </p:txBody>
      </p:sp>
      <p:sp>
        <p:nvSpPr>
          <p:cNvPr id="4" name="Slide Number Placeholder 3">
            <a:extLst>
              <a:ext uri="{FF2B5EF4-FFF2-40B4-BE49-F238E27FC236}">
                <a16:creationId xmlns:a16="http://schemas.microsoft.com/office/drawing/2014/main" id="{9500B826-0342-6E4D-ADA3-AFE4606DEE53}"/>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262591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DF46E-4100-0F4B-B3F5-648A3A5D66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C0BB23-C3CF-1743-B67B-3DD7A95DCE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5D0E35-7CC2-F643-AF15-CD26317678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A6B762-3014-6544-9837-262BC417ED36}"/>
              </a:ext>
            </a:extLst>
          </p:cNvPr>
          <p:cNvSpPr>
            <a:spLocks noGrp="1"/>
          </p:cNvSpPr>
          <p:nvPr>
            <p:ph type="dt" sz="half" idx="10"/>
          </p:nvPr>
        </p:nvSpPr>
        <p:spPr/>
        <p:txBody>
          <a:bodyPr/>
          <a:lstStyle/>
          <a:p>
            <a:fld id="{B38E9725-AFDE-3846-8A57-96A46E1C7993}" type="datetime1">
              <a:rPr lang="en-US" smtClean="0"/>
              <a:t>10/9/24</a:t>
            </a:fld>
            <a:endParaRPr lang="en-US"/>
          </a:p>
        </p:txBody>
      </p:sp>
      <p:sp>
        <p:nvSpPr>
          <p:cNvPr id="6" name="Footer Placeholder 5">
            <a:extLst>
              <a:ext uri="{FF2B5EF4-FFF2-40B4-BE49-F238E27FC236}">
                <a16:creationId xmlns:a16="http://schemas.microsoft.com/office/drawing/2014/main" id="{376D7487-9286-594F-ACCE-8AFBBD184FE4}"/>
              </a:ext>
            </a:extLst>
          </p:cNvPr>
          <p:cNvSpPr>
            <a:spLocks noGrp="1"/>
          </p:cNvSpPr>
          <p:nvPr>
            <p:ph type="ftr" sz="quarter" idx="11"/>
          </p:nvPr>
        </p:nvSpPr>
        <p:spPr/>
        <p:txBody>
          <a:bodyPr/>
          <a:lstStyle/>
          <a:p>
            <a:r>
              <a:rPr lang="en-US"/>
              <a:t>Sewald Hanfling Public Affairs </a:t>
            </a:r>
          </a:p>
        </p:txBody>
      </p:sp>
      <p:sp>
        <p:nvSpPr>
          <p:cNvPr id="7" name="Slide Number Placeholder 6">
            <a:extLst>
              <a:ext uri="{FF2B5EF4-FFF2-40B4-BE49-F238E27FC236}">
                <a16:creationId xmlns:a16="http://schemas.microsoft.com/office/drawing/2014/main" id="{7362EE91-151B-8E40-9B59-DB718A800E7E}"/>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3050289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B3753-303A-F94F-9191-080777EC34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653A26-BAFD-0949-AAFB-F0764FCFB8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E3FBAE-7240-794E-98EA-656EAA53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6874B0-B8E8-6C4F-A661-A99E654CD0D2}"/>
              </a:ext>
            </a:extLst>
          </p:cNvPr>
          <p:cNvSpPr>
            <a:spLocks noGrp="1"/>
          </p:cNvSpPr>
          <p:nvPr>
            <p:ph type="dt" sz="half" idx="10"/>
          </p:nvPr>
        </p:nvSpPr>
        <p:spPr/>
        <p:txBody>
          <a:bodyPr/>
          <a:lstStyle/>
          <a:p>
            <a:fld id="{AA335D37-BE40-024B-9DB2-12670ECF8D31}" type="datetime1">
              <a:rPr lang="en-US" smtClean="0"/>
              <a:t>10/9/24</a:t>
            </a:fld>
            <a:endParaRPr lang="en-US"/>
          </a:p>
        </p:txBody>
      </p:sp>
      <p:sp>
        <p:nvSpPr>
          <p:cNvPr id="6" name="Footer Placeholder 5">
            <a:extLst>
              <a:ext uri="{FF2B5EF4-FFF2-40B4-BE49-F238E27FC236}">
                <a16:creationId xmlns:a16="http://schemas.microsoft.com/office/drawing/2014/main" id="{73B77E83-F50B-234A-9197-94BFDF3ADA40}"/>
              </a:ext>
            </a:extLst>
          </p:cNvPr>
          <p:cNvSpPr>
            <a:spLocks noGrp="1"/>
          </p:cNvSpPr>
          <p:nvPr>
            <p:ph type="ftr" sz="quarter" idx="11"/>
          </p:nvPr>
        </p:nvSpPr>
        <p:spPr/>
        <p:txBody>
          <a:bodyPr/>
          <a:lstStyle/>
          <a:p>
            <a:r>
              <a:rPr lang="en-US"/>
              <a:t>Sewald Hanfling Public Affairs </a:t>
            </a:r>
          </a:p>
        </p:txBody>
      </p:sp>
      <p:sp>
        <p:nvSpPr>
          <p:cNvPr id="7" name="Slide Number Placeholder 6">
            <a:extLst>
              <a:ext uri="{FF2B5EF4-FFF2-40B4-BE49-F238E27FC236}">
                <a16:creationId xmlns:a16="http://schemas.microsoft.com/office/drawing/2014/main" id="{4C2FCFC7-F2F6-B443-83CA-E91498E2DD47}"/>
              </a:ext>
            </a:extLst>
          </p:cNvPr>
          <p:cNvSpPr>
            <a:spLocks noGrp="1"/>
          </p:cNvSpPr>
          <p:nvPr>
            <p:ph type="sldNum" sz="quarter" idx="12"/>
          </p:nvPr>
        </p:nvSpPr>
        <p:spPr/>
        <p:txBody>
          <a:bodyPr/>
          <a:lstStyle/>
          <a:p>
            <a:fld id="{FC11A4DE-1EEF-2F4B-8725-E91DA4C06786}" type="slidenum">
              <a:rPr lang="en-US" smtClean="0"/>
              <a:t>‹#›</a:t>
            </a:fld>
            <a:endParaRPr lang="en-US"/>
          </a:p>
        </p:txBody>
      </p:sp>
    </p:spTree>
    <p:extLst>
      <p:ext uri="{BB962C8B-B14F-4D97-AF65-F5344CB8AC3E}">
        <p14:creationId xmlns:p14="http://schemas.microsoft.com/office/powerpoint/2010/main" val="159341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43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5C49B-39CE-024A-B458-A658D316FB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2A24CE-72A1-CB43-98FC-C6D1BCD827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9F16AE-2937-F642-B7C4-63E86E6C03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A1D90-3922-1E48-B658-9B89A045B1CE}" type="datetime1">
              <a:rPr lang="en-US" smtClean="0"/>
              <a:t>10/9/24</a:t>
            </a:fld>
            <a:endParaRPr lang="en-US"/>
          </a:p>
        </p:txBody>
      </p:sp>
      <p:sp>
        <p:nvSpPr>
          <p:cNvPr id="5" name="Footer Placeholder 4">
            <a:extLst>
              <a:ext uri="{FF2B5EF4-FFF2-40B4-BE49-F238E27FC236}">
                <a16:creationId xmlns:a16="http://schemas.microsoft.com/office/drawing/2014/main" id="{201B28B3-124F-A449-B563-7E6257EF93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Sewald Hanfling Public Affairs </a:t>
            </a:r>
          </a:p>
        </p:txBody>
      </p:sp>
      <p:sp>
        <p:nvSpPr>
          <p:cNvPr id="6" name="Slide Number Placeholder 5">
            <a:extLst>
              <a:ext uri="{FF2B5EF4-FFF2-40B4-BE49-F238E27FC236}">
                <a16:creationId xmlns:a16="http://schemas.microsoft.com/office/drawing/2014/main" id="{4720EBEC-75E8-8246-AF11-90E8684712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1A4DE-1EEF-2F4B-8725-E91DA4C06786}" type="slidenum">
              <a:rPr lang="en-US" smtClean="0"/>
              <a:t>‹#›</a:t>
            </a:fld>
            <a:endParaRPr lang="en-US"/>
          </a:p>
        </p:txBody>
      </p:sp>
    </p:spTree>
    <p:extLst>
      <p:ext uri="{BB962C8B-B14F-4D97-AF65-F5344CB8AC3E}">
        <p14:creationId xmlns:p14="http://schemas.microsoft.com/office/powerpoint/2010/main" val="2755450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s://www.yesforcleanwater.com/"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www.hylandhills.org/community/ballot/"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www.sos.state.co.us/voter/pages/pub/olvr/verifyNewVoter.xhtml" TargetMode="External"/><Relationship Id="rId2" Type="http://schemas.openxmlformats.org/officeDocument/2006/relationships/image" Target="../media/image4.jpeg"/><Relationship Id="rId1" Type="http://schemas.openxmlformats.org/officeDocument/2006/relationships/slideLayout" Target="../slideLayouts/slideLayout5.xml"/><Relationship Id="rId6" Type="http://schemas.openxmlformats.org/officeDocument/2006/relationships/hyperlink" Target="https://leg.colorado.gov/publications/2024-blue-book-english" TargetMode="External"/><Relationship Id="rId5" Type="http://schemas.openxmlformats.org/officeDocument/2006/relationships/hyperlink" Target="https://leg.colorado.gov/publications/2024-blue-book-fiscal-impact-statements"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ballotpedia.org/Colorado_Amendment_80,_Constitutional_Right_to_School_Choice_Initiative_(2024)"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ballotpedia.org/Colorado_Proposition_JJ,_Retain_Sports_Betting_Tax_Revenue_for_Water_Projects_Measure_(2024)"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ballotpedia.org/Colorado_Proposition_131,_Top-Four_Ranked-Choice_Voting_Initiative_(2024)"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static1.squarespace.com/static/66f2001063546f2e6f49104e/t/66f3406b660f5f1d5cb42455/1727220147427/factsheet"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www.keepcoloradomoving.co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outdoor, city&#10;&#10;Description automatically generated">
            <a:extLst>
              <a:ext uri="{FF2B5EF4-FFF2-40B4-BE49-F238E27FC236}">
                <a16:creationId xmlns:a16="http://schemas.microsoft.com/office/drawing/2014/main" id="{D8105C5D-84E8-C84B-8793-770858B87F5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047" y="10"/>
            <a:ext cx="12191999" cy="6857990"/>
          </a:xfrm>
          <a:prstGeom prst="rect">
            <a:avLst/>
          </a:prstGeom>
        </p:spPr>
      </p:pic>
      <p:sp>
        <p:nvSpPr>
          <p:cNvPr id="2" name="Title 1">
            <a:extLst>
              <a:ext uri="{FF2B5EF4-FFF2-40B4-BE49-F238E27FC236}">
                <a16:creationId xmlns:a16="http://schemas.microsoft.com/office/drawing/2014/main" id="{A5E04FF1-72AB-4F44-8616-9EE6F6A912B3}"/>
              </a:ext>
            </a:extLst>
          </p:cNvPr>
          <p:cNvSpPr>
            <a:spLocks noGrp="1"/>
          </p:cNvSpPr>
          <p:nvPr>
            <p:ph type="ctrTitle"/>
          </p:nvPr>
        </p:nvSpPr>
        <p:spPr>
          <a:xfrm>
            <a:off x="1063751" y="-276571"/>
            <a:ext cx="10058400" cy="3574778"/>
          </a:xfrm>
          <a:effectLst>
            <a:outerShdw blurRad="50800" dist="38100" dir="2700000" algn="tl" rotWithShape="0">
              <a:prstClr val="black">
                <a:alpha val="40000"/>
              </a:prstClr>
            </a:outerShdw>
          </a:effectLst>
        </p:spPr>
        <p:txBody>
          <a:bodyPr>
            <a:normAutofit/>
          </a:bodyPr>
          <a:lstStyle/>
          <a:p>
            <a:r>
              <a:rPr lang="en-US" sz="5200" dirty="0">
                <a:solidFill>
                  <a:srgbClr val="FFFFFF"/>
                </a:solidFill>
              </a:rPr>
              <a:t>AC-REP BAPP 2024 Election Preview</a:t>
            </a:r>
          </a:p>
        </p:txBody>
      </p:sp>
      <p:pic>
        <p:nvPicPr>
          <p:cNvPr id="13" name="Picture 12" descr="Graphical user interface, text, application&#10;&#10;Description automatically generated">
            <a:extLst>
              <a:ext uri="{FF2B5EF4-FFF2-40B4-BE49-F238E27FC236}">
                <a16:creationId xmlns:a16="http://schemas.microsoft.com/office/drawing/2014/main" id="{568312C4-5E98-8D4B-B780-A7F9C07FE8E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55243" y="3620630"/>
            <a:ext cx="5275415" cy="1150041"/>
          </a:xfrm>
          <a:prstGeom prst="rect">
            <a:avLst/>
          </a:prstGeom>
        </p:spPr>
      </p:pic>
    </p:spTree>
    <p:extLst>
      <p:ext uri="{BB962C8B-B14F-4D97-AF65-F5344CB8AC3E}">
        <p14:creationId xmlns:p14="http://schemas.microsoft.com/office/powerpoint/2010/main" val="885640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124901-3CF3-6C41-ADB3-E1EBEB4E303D}"/>
              </a:ext>
            </a:extLst>
          </p:cNvPr>
          <p:cNvSpPr txBox="1"/>
          <p:nvPr/>
        </p:nvSpPr>
        <p:spPr>
          <a:xfrm>
            <a:off x="1407559" y="454110"/>
            <a:ext cx="4038602" cy="3170099"/>
          </a:xfrm>
          <a:prstGeom prst="rect">
            <a:avLst/>
          </a:prstGeom>
          <a:noFill/>
        </p:spPr>
        <p:txBody>
          <a:bodyPr wrap="square" rtlCol="0">
            <a:spAutoFit/>
          </a:bodyPr>
          <a:lstStyle/>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Adams 14 – 4A &amp; 4B – </a:t>
            </a:r>
          </a:p>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Increase Mill and Bonding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Competitive salary for staff and teachers. Increase safety and security at all schools. Provide proper heating and air conditioning. Consolidate middle schools and build a new, high-quality facility. Equal to $6.24 per $100K of home value for Adams 14 homeowners. </a:t>
            </a:r>
          </a:p>
        </p:txBody>
      </p:sp>
      <p:sp>
        <p:nvSpPr>
          <p:cNvPr id="6" name="TextBox 5">
            <a:extLst>
              <a:ext uri="{FF2B5EF4-FFF2-40B4-BE49-F238E27FC236}">
                <a16:creationId xmlns:a16="http://schemas.microsoft.com/office/drawing/2014/main" id="{A38D5E30-CA49-BA4B-A443-CE986074C040}"/>
              </a:ext>
            </a:extLst>
          </p:cNvPr>
          <p:cNvSpPr txBox="1"/>
          <p:nvPr/>
        </p:nvSpPr>
        <p:spPr>
          <a:xfrm>
            <a:off x="7223184" y="344915"/>
            <a:ext cx="4227227" cy="3170099"/>
          </a:xfrm>
          <a:prstGeom prst="rect">
            <a:avLst/>
          </a:prstGeom>
          <a:noFill/>
        </p:spPr>
        <p:txBody>
          <a:bodyPr wrap="square" rtlCol="0">
            <a:spAutoFit/>
          </a:bodyPr>
          <a:lstStyle/>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Westminster – 4C </a:t>
            </a:r>
          </a:p>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Increase Bond Funding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Provide safety and security upgrades in all school buildings. Expand CTE and STEM programs for students. Upgrades and improvements to school building infrastructure. Upgrading the heating and air conditioning in school buildings. $111M approved without imposing any new tax. </a:t>
            </a:r>
          </a:p>
        </p:txBody>
      </p:sp>
      <p:sp>
        <p:nvSpPr>
          <p:cNvPr id="12" name="TextBox 11">
            <a:extLst>
              <a:ext uri="{FF2B5EF4-FFF2-40B4-BE49-F238E27FC236}">
                <a16:creationId xmlns:a16="http://schemas.microsoft.com/office/drawing/2014/main" id="{C1C5D328-227C-1717-9F79-2A40FA208779}"/>
              </a:ext>
            </a:extLst>
          </p:cNvPr>
          <p:cNvSpPr txBox="1"/>
          <p:nvPr/>
        </p:nvSpPr>
        <p:spPr>
          <a:xfrm>
            <a:off x="1324257" y="3749963"/>
            <a:ext cx="4771743" cy="3170099"/>
          </a:xfrm>
          <a:prstGeom prst="rect">
            <a:avLst/>
          </a:prstGeom>
          <a:noFill/>
        </p:spPr>
        <p:txBody>
          <a:bodyPr wrap="square" rtlCol="0">
            <a:spAutoFit/>
          </a:bodyPr>
          <a:lstStyle/>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Aurora 28J – 5A &amp; 5B – </a:t>
            </a:r>
          </a:p>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Increase Mill and Bonding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$1B Bond and $30M annual capital mill levy with no net tax increase for taxpayers. Funding to improve and enhance school facilities, infrastructure, and technology across APS. Attracting and retaining teachers by increasing salaries. Mental health resources and real-world learning for students. </a:t>
            </a:r>
          </a:p>
        </p:txBody>
      </p:sp>
      <p:sp>
        <p:nvSpPr>
          <p:cNvPr id="13" name="TextBox 12">
            <a:extLst>
              <a:ext uri="{FF2B5EF4-FFF2-40B4-BE49-F238E27FC236}">
                <a16:creationId xmlns:a16="http://schemas.microsoft.com/office/drawing/2014/main" id="{58D22002-8B71-5523-0164-C685C1A10314}"/>
              </a:ext>
            </a:extLst>
          </p:cNvPr>
          <p:cNvSpPr txBox="1"/>
          <p:nvPr/>
        </p:nvSpPr>
        <p:spPr>
          <a:xfrm>
            <a:off x="6950927" y="3753505"/>
            <a:ext cx="4771743" cy="2862322"/>
          </a:xfrm>
          <a:prstGeom prst="rect">
            <a:avLst/>
          </a:prstGeom>
          <a:noFill/>
        </p:spPr>
        <p:txBody>
          <a:bodyPr wrap="square" rtlCol="0">
            <a:spAutoFit/>
          </a:bodyPr>
          <a:lstStyle/>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Adams 12 – 5D &amp; 5E – </a:t>
            </a:r>
          </a:p>
          <a:p>
            <a:pPr algn="ctr"/>
            <a:r>
              <a:rPr lang="en-US" sz="2000" b="1" u="sng" dirty="0">
                <a:solidFill>
                  <a:schemeClr val="accent1">
                    <a:lumMod val="50000"/>
                  </a:schemeClr>
                </a:solidFill>
                <a:latin typeface="Times New Roman" panose="02020603050405020304" pitchFamily="18" charset="0"/>
                <a:cs typeface="Times New Roman" panose="02020603050405020304" pitchFamily="18" charset="0"/>
              </a:rPr>
              <a:t>Increase Mill and Bonding</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$34.5M mill levy override and $830M bond for buildings. Expand access to special classes for elementary students including adding computer science classes at all schools. Hands-on courses such as architectural design, aviation, and engineering. CTE classes for grades 6-8 </a:t>
            </a:r>
          </a:p>
        </p:txBody>
      </p:sp>
    </p:spTree>
    <p:extLst>
      <p:ext uri="{BB962C8B-B14F-4D97-AF65-F5344CB8AC3E}">
        <p14:creationId xmlns:p14="http://schemas.microsoft.com/office/powerpoint/2010/main" val="2904213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836612" y="136525"/>
            <a:ext cx="10515600" cy="1325563"/>
          </a:xfrm>
        </p:spPr>
        <p:txBody>
          <a:bodyPr>
            <a:normAutofit fontScale="90000"/>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Proposition 6A </a:t>
            </a:r>
            <a:b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South Adams County Water &amp; Sanitation District </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836612" y="1690688"/>
            <a:ext cx="10361040" cy="2236735"/>
          </a:xfrm>
        </p:spPr>
        <p:txBody>
          <a:bodyPr>
            <a:normAutofit/>
          </a:bodyPr>
          <a:lstStyle/>
          <a:p>
            <a:r>
              <a:rPr lang="en-US" sz="2200" dirty="0">
                <a:solidFill>
                  <a:schemeClr val="accent1">
                    <a:lumMod val="50000"/>
                  </a:schemeClr>
                </a:solidFill>
                <a:latin typeface="Times New Roman" panose="02020603050405020304" pitchFamily="18" charset="0"/>
                <a:cs typeface="Times New Roman" panose="02020603050405020304" pitchFamily="18" charset="0"/>
              </a:rPr>
              <a:t>Will provide a TABOR exemption for the South Adams County Water and Sanitation District which will allow SACWSD to receive state grant funding. </a:t>
            </a:r>
          </a:p>
          <a:p>
            <a:r>
              <a:rPr lang="en-US" sz="2200" dirty="0">
                <a:solidFill>
                  <a:schemeClr val="accent1">
                    <a:lumMod val="50000"/>
                  </a:schemeClr>
                </a:solidFill>
                <a:latin typeface="Times New Roman" panose="02020603050405020304" pitchFamily="18" charset="0"/>
                <a:cs typeface="Times New Roman" panose="02020603050405020304" pitchFamily="18" charset="0"/>
              </a:rPr>
              <a:t>SACWSD is not running a surplus due to overcollection of tax revenue, if this ballot measure fails taxpayers would not receive a refund. </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3" name="TextBox 2">
            <a:extLst>
              <a:ext uri="{FF2B5EF4-FFF2-40B4-BE49-F238E27FC236}">
                <a16:creationId xmlns:a16="http://schemas.microsoft.com/office/drawing/2014/main" id="{03124901-3CF3-6C41-ADB3-E1EBEB4E303D}"/>
              </a:ext>
            </a:extLst>
          </p:cNvPr>
          <p:cNvSpPr txBox="1"/>
          <p:nvPr/>
        </p:nvSpPr>
        <p:spPr>
          <a:xfrm>
            <a:off x="1139250" y="3448489"/>
            <a:ext cx="4227227" cy="2554545"/>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For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This funding will protect water quality, invest in water system upgrades, address emerging contaminants, and enhance future water supply. It will also allow the county to invest in treatment facilities to meet all federal and state water quality standards. </a:t>
            </a:r>
          </a:p>
        </p:txBody>
      </p:sp>
      <p:sp>
        <p:nvSpPr>
          <p:cNvPr id="6" name="TextBox 5">
            <a:extLst>
              <a:ext uri="{FF2B5EF4-FFF2-40B4-BE49-F238E27FC236}">
                <a16:creationId xmlns:a16="http://schemas.microsoft.com/office/drawing/2014/main" id="{A38D5E30-CA49-BA4B-A443-CE986074C040}"/>
              </a:ext>
            </a:extLst>
          </p:cNvPr>
          <p:cNvSpPr txBox="1"/>
          <p:nvPr/>
        </p:nvSpPr>
        <p:spPr>
          <a:xfrm>
            <a:off x="6825524" y="3448489"/>
            <a:ext cx="4227227" cy="1015663"/>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Against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There are already too many ballot measures interfering with TABOR. </a:t>
            </a:r>
          </a:p>
        </p:txBody>
      </p:sp>
    </p:spTree>
    <p:extLst>
      <p:ext uri="{BB962C8B-B14F-4D97-AF65-F5344CB8AC3E}">
        <p14:creationId xmlns:p14="http://schemas.microsoft.com/office/powerpoint/2010/main" val="3807308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836612" y="136525"/>
            <a:ext cx="10515600" cy="1325563"/>
          </a:xfrm>
        </p:spPr>
        <p:txBody>
          <a:bodyPr>
            <a:normAutofit fontScale="90000"/>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Proposition 6B </a:t>
            </a:r>
            <a:b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Bond Increase for Hyland Hills Parks and Recreation </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836612" y="1690689"/>
            <a:ext cx="10361040" cy="1355822"/>
          </a:xfrm>
        </p:spPr>
        <p:txBody>
          <a:bodyPr>
            <a:normAutofit/>
          </a:bodyPr>
          <a:lstStyle/>
          <a:p>
            <a:r>
              <a:rPr lang="en-US" sz="2200" dirty="0">
                <a:solidFill>
                  <a:schemeClr val="accent1">
                    <a:lumMod val="50000"/>
                  </a:schemeClr>
                </a:solidFill>
                <a:latin typeface="Times New Roman" panose="02020603050405020304" pitchFamily="18" charset="0"/>
                <a:cs typeface="Times New Roman" panose="02020603050405020304" pitchFamily="18" charset="0"/>
              </a:rPr>
              <a:t>Will allow District to receive a bond increase of up to $90M</a:t>
            </a:r>
          </a:p>
          <a:p>
            <a:r>
              <a:rPr lang="en-US" sz="2200" dirty="0">
                <a:solidFill>
                  <a:schemeClr val="accent1">
                    <a:lumMod val="50000"/>
                  </a:schemeClr>
                </a:solidFill>
                <a:latin typeface="Times New Roman" panose="02020603050405020304" pitchFamily="18" charset="0"/>
                <a:cs typeface="Times New Roman" panose="02020603050405020304" pitchFamily="18" charset="0"/>
              </a:rPr>
              <a:t>This will not create a new tax or increase existing taxes. </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3" name="TextBox 2">
            <a:extLst>
              <a:ext uri="{FF2B5EF4-FFF2-40B4-BE49-F238E27FC236}">
                <a16:creationId xmlns:a16="http://schemas.microsoft.com/office/drawing/2014/main" id="{03124901-3CF3-6C41-ADB3-E1EBEB4E303D}"/>
              </a:ext>
            </a:extLst>
          </p:cNvPr>
          <p:cNvSpPr txBox="1"/>
          <p:nvPr/>
        </p:nvSpPr>
        <p:spPr>
          <a:xfrm>
            <a:off x="1139249" y="3186251"/>
            <a:ext cx="4227227" cy="3170099"/>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For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This will help funding for water conservation and sustainability initiatives, additional trees and shade amenities, address aging infrastructures at district facilities, and enhance entertainment facilities to further support parks and recreation amenities. These projects will be funded with no additional cost to residents.  </a:t>
            </a:r>
          </a:p>
        </p:txBody>
      </p:sp>
      <p:sp>
        <p:nvSpPr>
          <p:cNvPr id="6" name="TextBox 5">
            <a:extLst>
              <a:ext uri="{FF2B5EF4-FFF2-40B4-BE49-F238E27FC236}">
                <a16:creationId xmlns:a16="http://schemas.microsoft.com/office/drawing/2014/main" id="{A38D5E30-CA49-BA4B-A443-CE986074C040}"/>
              </a:ext>
            </a:extLst>
          </p:cNvPr>
          <p:cNvSpPr txBox="1"/>
          <p:nvPr/>
        </p:nvSpPr>
        <p:spPr>
          <a:xfrm>
            <a:off x="6825524" y="3448489"/>
            <a:ext cx="4227227" cy="1323439"/>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Against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The interest on debt service is too great to take on at this time. Projects will be completed over a 20-year timeline. </a:t>
            </a:r>
          </a:p>
        </p:txBody>
      </p:sp>
    </p:spTree>
    <p:extLst>
      <p:ext uri="{BB962C8B-B14F-4D97-AF65-F5344CB8AC3E}">
        <p14:creationId xmlns:p14="http://schemas.microsoft.com/office/powerpoint/2010/main" val="566004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p:txBody>
          <a:bodyPr>
            <a:normAutofit/>
          </a:bodyPr>
          <a:lstStyle/>
          <a:p>
            <a:pPr algn="ctr"/>
            <a:r>
              <a:rPr lang="en-US" dirty="0">
                <a:solidFill>
                  <a:schemeClr val="accent1">
                    <a:lumMod val="50000"/>
                  </a:schemeClr>
                </a:solidFill>
              </a:rPr>
              <a:t>Upcoming Dates </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pic>
        <p:nvPicPr>
          <p:cNvPr id="8" name="Picture 7" descr="Calendar flipping">
            <a:extLst>
              <a:ext uri="{FF2B5EF4-FFF2-40B4-BE49-F238E27FC236}">
                <a16:creationId xmlns:a16="http://schemas.microsoft.com/office/drawing/2014/main" id="{CC616398-3CE1-5740-A661-7C6A27A3BD6D}"/>
              </a:ext>
            </a:extLst>
          </p:cNvPr>
          <p:cNvPicPr>
            <a:picLocks noChangeAspect="1"/>
          </p:cNvPicPr>
          <p:nvPr/>
        </p:nvPicPr>
        <p:blipFill>
          <a:blip r:embed="rId2" cstate="email">
            <a:alphaModFix amt="20000"/>
            <a:extLst>
              <a:ext uri="{28A0092B-C50C-407E-A947-70E740481C1C}">
                <a14:useLocalDpi xmlns:a14="http://schemas.microsoft.com/office/drawing/2010/main"/>
              </a:ext>
            </a:extLst>
          </a:blip>
          <a:stretch>
            <a:fillRect/>
          </a:stretch>
        </p:blipFill>
        <p:spPr>
          <a:xfrm>
            <a:off x="38161" y="136525"/>
            <a:ext cx="12192000" cy="6858000"/>
          </a:xfrm>
          <a:prstGeom prst="rect">
            <a:avLst/>
          </a:prstGeom>
        </p:spPr>
      </p:pic>
      <p:sp>
        <p:nvSpPr>
          <p:cNvPr id="12" name="Content Placeholder 3">
            <a:extLst>
              <a:ext uri="{FF2B5EF4-FFF2-40B4-BE49-F238E27FC236}">
                <a16:creationId xmlns:a16="http://schemas.microsoft.com/office/drawing/2014/main" id="{E60CE1E1-EAF9-804E-A573-E80F839F3CB3}"/>
              </a:ext>
            </a:extLst>
          </p:cNvPr>
          <p:cNvSpPr>
            <a:spLocks noGrp="1"/>
          </p:cNvSpPr>
          <p:nvPr>
            <p:ph sz="half" idx="2"/>
          </p:nvPr>
        </p:nvSpPr>
        <p:spPr>
          <a:xfrm>
            <a:off x="313720" y="1690688"/>
            <a:ext cx="7338991" cy="4665662"/>
          </a:xfrm>
        </p:spPr>
        <p:txBody>
          <a:bodyPr>
            <a:normAutofit fontScale="92500" lnSpcReduction="20000"/>
          </a:bodyPr>
          <a:lstStyle/>
          <a:p>
            <a:r>
              <a:rPr lang="en-US" sz="2400" b="1" dirty="0">
                <a:solidFill>
                  <a:schemeClr val="accent1">
                    <a:lumMod val="50000"/>
                  </a:schemeClr>
                </a:solidFill>
                <a:latin typeface="Times New Roman" panose="02020603050405020304" pitchFamily="18" charset="0"/>
                <a:cs typeface="Times New Roman" panose="02020603050405020304" pitchFamily="18" charset="0"/>
              </a:rPr>
              <a:t>October 11</a:t>
            </a:r>
            <a:r>
              <a:rPr lang="en-US" sz="2400" b="1" baseline="30000" dirty="0">
                <a:solidFill>
                  <a:schemeClr val="accent1">
                    <a:lumMod val="50000"/>
                  </a:schemeClr>
                </a:solidFill>
                <a:latin typeface="Times New Roman" panose="02020603050405020304" pitchFamily="18" charset="0"/>
                <a:cs typeface="Times New Roman" panose="02020603050405020304" pitchFamily="18" charset="0"/>
              </a:rPr>
              <a:t>th</a:t>
            </a:r>
            <a:r>
              <a:rPr lang="en-US" sz="2400" b="1" dirty="0">
                <a:solidFill>
                  <a:schemeClr val="accent1">
                    <a:lumMod val="50000"/>
                  </a:schemeClr>
                </a:solidFill>
                <a:latin typeface="Times New Roman" panose="02020603050405020304" pitchFamily="18" charset="0"/>
                <a:cs typeface="Times New Roman" panose="02020603050405020304" pitchFamily="18" charset="0"/>
              </a:rPr>
              <a:t>: Ballots Mailed </a:t>
            </a:r>
          </a:p>
          <a:p>
            <a:endParaRPr lang="en-US" sz="2400" b="1" dirty="0">
              <a:solidFill>
                <a:schemeClr val="accent1">
                  <a:lumMod val="50000"/>
                </a:schemeClr>
              </a:solidFill>
              <a:latin typeface="Times New Roman" panose="02020603050405020304" pitchFamily="18" charset="0"/>
              <a:cs typeface="Times New Roman" panose="02020603050405020304" pitchFamily="18" charset="0"/>
            </a:endParaRPr>
          </a:p>
          <a:p>
            <a:r>
              <a:rPr lang="en-US" sz="2400" b="1" dirty="0">
                <a:solidFill>
                  <a:schemeClr val="accent1">
                    <a:lumMod val="50000"/>
                  </a:schemeClr>
                </a:solidFill>
                <a:latin typeface="Times New Roman" panose="02020603050405020304" pitchFamily="18" charset="0"/>
                <a:cs typeface="Times New Roman" panose="02020603050405020304" pitchFamily="18" charset="0"/>
              </a:rPr>
              <a:t>November 5: Election Day </a:t>
            </a:r>
          </a:p>
          <a:p>
            <a:endParaRPr lang="en-US" sz="2400" b="1" dirty="0">
              <a:solidFill>
                <a:schemeClr val="accent1">
                  <a:lumMod val="50000"/>
                </a:schemeClr>
              </a:solidFill>
              <a:latin typeface="Times New Roman" panose="02020603050405020304" pitchFamily="18" charset="0"/>
              <a:cs typeface="Times New Roman" panose="02020603050405020304" pitchFamily="18" charset="0"/>
            </a:endParaRPr>
          </a:p>
          <a:p>
            <a:r>
              <a:rPr lang="en-US" sz="2400" b="1" dirty="0">
                <a:solidFill>
                  <a:schemeClr val="accent1">
                    <a:lumMod val="50000"/>
                  </a:schemeClr>
                </a:solidFill>
                <a:latin typeface="Times New Roman" panose="02020603050405020304" pitchFamily="18" charset="0"/>
                <a:cs typeface="Times New Roman" panose="02020603050405020304" pitchFamily="18" charset="0"/>
              </a:rPr>
              <a:t>December 2nd: Members must request the first three of their five bills. </a:t>
            </a:r>
          </a:p>
          <a:p>
            <a:endParaRPr lang="en-US" sz="2400" b="1" baseline="30000" dirty="0">
              <a:solidFill>
                <a:schemeClr val="accent1">
                  <a:lumMod val="50000"/>
                </a:schemeClr>
              </a:solidFill>
              <a:latin typeface="Times New Roman" panose="02020603050405020304" pitchFamily="18" charset="0"/>
              <a:cs typeface="Times New Roman" panose="02020603050405020304" pitchFamily="18" charset="0"/>
            </a:endParaRPr>
          </a:p>
          <a:p>
            <a:r>
              <a:rPr lang="en-US" sz="2400" b="1" dirty="0">
                <a:solidFill>
                  <a:schemeClr val="accent1">
                    <a:lumMod val="50000"/>
                  </a:schemeClr>
                </a:solidFill>
                <a:latin typeface="Times New Roman" panose="02020603050405020304" pitchFamily="18" charset="0"/>
                <a:cs typeface="Times New Roman" panose="02020603050405020304" pitchFamily="18" charset="0"/>
              </a:rPr>
              <a:t>December 16: Newly elected members to request three of their five bills.</a:t>
            </a:r>
          </a:p>
          <a:p>
            <a:endParaRPr lang="en-US" sz="2400" b="1" dirty="0">
              <a:solidFill>
                <a:schemeClr val="accent1">
                  <a:lumMod val="50000"/>
                </a:schemeClr>
              </a:solidFill>
              <a:latin typeface="Times New Roman" panose="02020603050405020304" pitchFamily="18" charset="0"/>
              <a:cs typeface="Times New Roman" panose="02020603050405020304" pitchFamily="18" charset="0"/>
            </a:endParaRPr>
          </a:p>
          <a:p>
            <a:r>
              <a:rPr lang="en-US" sz="2400" b="1" dirty="0">
                <a:solidFill>
                  <a:schemeClr val="accent1">
                    <a:lumMod val="50000"/>
                  </a:schemeClr>
                </a:solidFill>
                <a:latin typeface="Times New Roman" panose="02020603050405020304" pitchFamily="18" charset="0"/>
                <a:cs typeface="Times New Roman" panose="02020603050405020304" pitchFamily="18" charset="0"/>
              </a:rPr>
              <a:t>January 8: First Day of the 2025 Legislative Session </a:t>
            </a:r>
          </a:p>
          <a:p>
            <a:endParaRPr lang="en-US" sz="2400" b="1" dirty="0">
              <a:solidFill>
                <a:schemeClr val="accent1">
                  <a:lumMod val="50000"/>
                </a:schemeClr>
              </a:solidFill>
              <a:latin typeface="Times New Roman" panose="02020603050405020304" pitchFamily="18" charset="0"/>
              <a:cs typeface="Times New Roman" panose="02020603050405020304" pitchFamily="18" charset="0"/>
            </a:endParaRPr>
          </a:p>
          <a:p>
            <a:r>
              <a:rPr lang="en-US" sz="2400" b="1" dirty="0">
                <a:solidFill>
                  <a:schemeClr val="accent1">
                    <a:lumMod val="50000"/>
                  </a:schemeClr>
                </a:solidFill>
                <a:latin typeface="Times New Roman" panose="02020603050405020304" pitchFamily="18" charset="0"/>
                <a:cs typeface="Times New Roman" panose="02020603050405020304" pitchFamily="18" charset="0"/>
              </a:rPr>
              <a:t>May 7th: Sine Die </a:t>
            </a:r>
          </a:p>
        </p:txBody>
      </p:sp>
      <p:pic>
        <p:nvPicPr>
          <p:cNvPr id="3" name="Content Placeholder 6" descr="A close-up of a logo&#10;&#10;Description automatically generated">
            <a:hlinkClick r:id="rId3"/>
            <a:extLst>
              <a:ext uri="{FF2B5EF4-FFF2-40B4-BE49-F238E27FC236}">
                <a16:creationId xmlns:a16="http://schemas.microsoft.com/office/drawing/2014/main" id="{739BA88C-4C6C-E395-5F18-C4A0A65D1BC8}"/>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t="-70"/>
          <a:stretch/>
        </p:blipFill>
        <p:spPr>
          <a:xfrm>
            <a:off x="8153400" y="1732350"/>
            <a:ext cx="3576072" cy="1405825"/>
          </a:xfrm>
          <a:prstGeom prst="rect">
            <a:avLst/>
          </a:prstGeom>
        </p:spPr>
      </p:pic>
      <p:sp>
        <p:nvSpPr>
          <p:cNvPr id="4" name="Content Placeholder 3">
            <a:extLst>
              <a:ext uri="{FF2B5EF4-FFF2-40B4-BE49-F238E27FC236}">
                <a16:creationId xmlns:a16="http://schemas.microsoft.com/office/drawing/2014/main" id="{1761667A-CE7B-2CF9-8029-BB636AF01121}"/>
              </a:ext>
            </a:extLst>
          </p:cNvPr>
          <p:cNvSpPr txBox="1">
            <a:spLocks/>
          </p:cNvSpPr>
          <p:nvPr/>
        </p:nvSpPr>
        <p:spPr>
          <a:xfrm>
            <a:off x="8270736" y="4422737"/>
            <a:ext cx="3883103" cy="22987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solidFill>
                  <a:schemeClr val="accent1">
                    <a:lumMod val="50000"/>
                  </a:schemeClr>
                </a:solidFill>
                <a:latin typeface="Times New Roman" panose="02020603050405020304" pitchFamily="18" charset="0"/>
                <a:cs typeface="Times New Roman" panose="02020603050405020304" pitchFamily="18" charset="0"/>
              </a:rPr>
              <a:t>Helpful Links </a:t>
            </a:r>
          </a:p>
          <a:p>
            <a:r>
              <a:rPr lang="en-US" dirty="0">
                <a:solidFill>
                  <a:schemeClr val="accent1">
                    <a:lumMod val="50000"/>
                  </a:schemeClr>
                </a:solidFill>
                <a:latin typeface="Times New Roman" panose="02020603050405020304" pitchFamily="18" charset="0"/>
                <a:cs typeface="Times New Roman" panose="02020603050405020304" pitchFamily="18" charset="0"/>
                <a:hlinkClick r:id="rId5"/>
              </a:rPr>
              <a:t>2024 Blue Book Fiscal Impact Statements </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a:p>
            <a:r>
              <a:rPr lang="en-US" dirty="0">
                <a:solidFill>
                  <a:schemeClr val="accent1">
                    <a:lumMod val="50000"/>
                  </a:schemeClr>
                </a:solidFill>
                <a:latin typeface="Times New Roman" panose="02020603050405020304" pitchFamily="18" charset="0"/>
                <a:cs typeface="Times New Roman" panose="02020603050405020304" pitchFamily="18" charset="0"/>
                <a:hlinkClick r:id="rId6"/>
              </a:rPr>
              <a:t>2024 Blue Book </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a:p>
            <a:pPr marL="0" indent="0">
              <a:buNone/>
            </a:pPr>
            <a:endParaRPr lang="en-US" b="1"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302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0CDE68-C15C-F845-A283-514EA0B2562B}"/>
              </a:ext>
            </a:extLst>
          </p:cNvPr>
          <p:cNvSpPr>
            <a:spLocks noGrp="1"/>
          </p:cNvSpPr>
          <p:nvPr>
            <p:ph type="body" idx="1"/>
          </p:nvPr>
        </p:nvSpPr>
        <p:spPr>
          <a:xfrm>
            <a:off x="231900" y="540168"/>
            <a:ext cx="2192169" cy="823912"/>
          </a:xfrm>
        </p:spPr>
        <p:txBody>
          <a:bodyPr>
            <a:normAutofit/>
          </a:bodyPr>
          <a:lstStyle/>
          <a:p>
            <a:r>
              <a:rPr lang="en-US" sz="3600" dirty="0"/>
              <a:t>Senate 	</a:t>
            </a:r>
          </a:p>
        </p:txBody>
      </p:sp>
      <p:sp>
        <p:nvSpPr>
          <p:cNvPr id="9" name="Content Placeholder 8">
            <a:extLst>
              <a:ext uri="{FF2B5EF4-FFF2-40B4-BE49-F238E27FC236}">
                <a16:creationId xmlns:a16="http://schemas.microsoft.com/office/drawing/2014/main" id="{DE285758-AA49-8F42-9E50-8AEC50B984D3}"/>
              </a:ext>
            </a:extLst>
          </p:cNvPr>
          <p:cNvSpPr>
            <a:spLocks noGrp="1"/>
          </p:cNvSpPr>
          <p:nvPr>
            <p:ph sz="half" idx="2"/>
          </p:nvPr>
        </p:nvSpPr>
        <p:spPr>
          <a:xfrm>
            <a:off x="140201" y="1592679"/>
            <a:ext cx="5157787" cy="4129841"/>
          </a:xfrm>
        </p:spPr>
        <p:txBody>
          <a:bodyPr/>
          <a:lstStyle/>
          <a:p>
            <a:r>
              <a:rPr lang="en-US" dirty="0">
                <a:solidFill>
                  <a:schemeClr val="accent1"/>
                </a:solidFill>
              </a:rPr>
              <a:t>23 Democrats </a:t>
            </a:r>
          </a:p>
          <a:p>
            <a:r>
              <a:rPr lang="en-US" dirty="0">
                <a:solidFill>
                  <a:srgbClr val="FF0000"/>
                </a:solidFill>
              </a:rPr>
              <a:t>12 Republicans</a:t>
            </a:r>
          </a:p>
          <a:p>
            <a:pPr marL="0" indent="0">
              <a:buNone/>
            </a:pPr>
            <a:endParaRPr lang="en-US" dirty="0"/>
          </a:p>
          <a:p>
            <a:pPr marL="0" indent="0">
              <a:buNone/>
            </a:pPr>
            <a:r>
              <a:rPr lang="en-US" dirty="0"/>
              <a:t>35 Legislators </a:t>
            </a:r>
          </a:p>
          <a:p>
            <a:endParaRPr lang="en-US" dirty="0"/>
          </a:p>
          <a:p>
            <a:r>
              <a:rPr lang="en-US" dirty="0"/>
              <a:t>3 Competitive Seats</a:t>
            </a:r>
          </a:p>
        </p:txBody>
      </p:sp>
      <p:sp>
        <p:nvSpPr>
          <p:cNvPr id="10" name="Text Placeholder 9">
            <a:extLst>
              <a:ext uri="{FF2B5EF4-FFF2-40B4-BE49-F238E27FC236}">
                <a16:creationId xmlns:a16="http://schemas.microsoft.com/office/drawing/2014/main" id="{46BC2B6A-4EE1-D740-921C-8071CBF2ED80}"/>
              </a:ext>
            </a:extLst>
          </p:cNvPr>
          <p:cNvSpPr>
            <a:spLocks noGrp="1"/>
          </p:cNvSpPr>
          <p:nvPr>
            <p:ph type="body" sz="quarter" idx="3"/>
          </p:nvPr>
        </p:nvSpPr>
        <p:spPr>
          <a:xfrm>
            <a:off x="8553242" y="544679"/>
            <a:ext cx="1554746" cy="823912"/>
          </a:xfrm>
        </p:spPr>
        <p:txBody>
          <a:bodyPr>
            <a:normAutofit/>
          </a:bodyPr>
          <a:lstStyle/>
          <a:p>
            <a:r>
              <a:rPr lang="en-US" sz="3600" dirty="0"/>
              <a:t>House </a:t>
            </a:r>
          </a:p>
        </p:txBody>
      </p:sp>
      <p:sp>
        <p:nvSpPr>
          <p:cNvPr id="11" name="Content Placeholder 10">
            <a:extLst>
              <a:ext uri="{FF2B5EF4-FFF2-40B4-BE49-F238E27FC236}">
                <a16:creationId xmlns:a16="http://schemas.microsoft.com/office/drawing/2014/main" id="{BD078DBB-F0DA-144B-AD7C-45329D1339BB}"/>
              </a:ext>
            </a:extLst>
          </p:cNvPr>
          <p:cNvSpPr>
            <a:spLocks noGrp="1"/>
          </p:cNvSpPr>
          <p:nvPr>
            <p:ph sz="quarter" idx="4"/>
          </p:nvPr>
        </p:nvSpPr>
        <p:spPr>
          <a:xfrm>
            <a:off x="8487611" y="1592679"/>
            <a:ext cx="5183188" cy="4129842"/>
          </a:xfrm>
        </p:spPr>
        <p:txBody>
          <a:bodyPr/>
          <a:lstStyle/>
          <a:p>
            <a:r>
              <a:rPr lang="en-US" dirty="0">
                <a:solidFill>
                  <a:schemeClr val="accent1"/>
                </a:solidFill>
              </a:rPr>
              <a:t>46 Democrats </a:t>
            </a:r>
          </a:p>
          <a:p>
            <a:r>
              <a:rPr lang="en-US" dirty="0">
                <a:solidFill>
                  <a:srgbClr val="FF0000"/>
                </a:solidFill>
              </a:rPr>
              <a:t>19 Republicans </a:t>
            </a:r>
          </a:p>
          <a:p>
            <a:endParaRPr lang="en-US" dirty="0">
              <a:solidFill>
                <a:srgbClr val="FF0000"/>
              </a:solidFill>
            </a:endParaRPr>
          </a:p>
          <a:p>
            <a:r>
              <a:rPr lang="en-US" dirty="0"/>
              <a:t>65 Legislators </a:t>
            </a:r>
          </a:p>
          <a:p>
            <a:pPr marL="0" indent="0">
              <a:buNone/>
            </a:pPr>
            <a:endParaRPr lang="en-US" dirty="0"/>
          </a:p>
          <a:p>
            <a:r>
              <a:rPr lang="en-US" dirty="0"/>
              <a:t>12 Competitive Seats </a:t>
            </a:r>
          </a:p>
        </p:txBody>
      </p:sp>
      <p:sp>
        <p:nvSpPr>
          <p:cNvPr id="5" name="Footer Placeholder 4">
            <a:extLst>
              <a:ext uri="{FF2B5EF4-FFF2-40B4-BE49-F238E27FC236}">
                <a16:creationId xmlns:a16="http://schemas.microsoft.com/office/drawing/2014/main" id="{05BC02B8-EC20-5640-B259-3993E262D530}"/>
              </a:ext>
            </a:extLst>
          </p:cNvPr>
          <p:cNvSpPr>
            <a:spLocks noGrp="1"/>
          </p:cNvSpPr>
          <p:nvPr>
            <p:ph type="ftr" sz="quarter" idx="11"/>
          </p:nvPr>
        </p:nvSpPr>
        <p:spPr>
          <a:xfrm>
            <a:off x="8763794" y="6393698"/>
            <a:ext cx="4114800" cy="365125"/>
          </a:xfrm>
        </p:spPr>
        <p:txBody>
          <a:bodyPr/>
          <a:lstStyle/>
          <a:p>
            <a:r>
              <a:rPr lang="en-US" dirty="0" err="1"/>
              <a:t>Sewald</a:t>
            </a:r>
            <a:r>
              <a:rPr lang="en-US" dirty="0"/>
              <a:t> </a:t>
            </a:r>
            <a:r>
              <a:rPr lang="en-US" dirty="0" err="1"/>
              <a:t>Hanfling</a:t>
            </a:r>
            <a:r>
              <a:rPr lang="en-US" dirty="0"/>
              <a:t> Public Affairs </a:t>
            </a:r>
          </a:p>
        </p:txBody>
      </p:sp>
      <p:cxnSp>
        <p:nvCxnSpPr>
          <p:cNvPr id="3" name="Straight Connector 2">
            <a:extLst>
              <a:ext uri="{FF2B5EF4-FFF2-40B4-BE49-F238E27FC236}">
                <a16:creationId xmlns:a16="http://schemas.microsoft.com/office/drawing/2014/main" id="{B24847B3-AB7B-E349-B19D-018038B951B5}"/>
              </a:ext>
            </a:extLst>
          </p:cNvPr>
          <p:cNvCxnSpPr>
            <a:cxnSpLocks/>
          </p:cNvCxnSpPr>
          <p:nvPr/>
        </p:nvCxnSpPr>
        <p:spPr>
          <a:xfrm>
            <a:off x="8617829" y="2807368"/>
            <a:ext cx="1425573" cy="0"/>
          </a:xfrm>
          <a:prstGeom prst="line">
            <a:avLst/>
          </a:prstGeom>
        </p:spPr>
        <p:style>
          <a:lnRef idx="3">
            <a:schemeClr val="dk1"/>
          </a:lnRef>
          <a:fillRef idx="0">
            <a:schemeClr val="dk1"/>
          </a:fillRef>
          <a:effectRef idx="2">
            <a:schemeClr val="dk1"/>
          </a:effectRef>
          <a:fontRef idx="minor">
            <a:schemeClr val="tx1"/>
          </a:fontRef>
        </p:style>
      </p:cxnSp>
      <p:cxnSp>
        <p:nvCxnSpPr>
          <p:cNvPr id="6" name="Straight Connector 5">
            <a:extLst>
              <a:ext uri="{FF2B5EF4-FFF2-40B4-BE49-F238E27FC236}">
                <a16:creationId xmlns:a16="http://schemas.microsoft.com/office/drawing/2014/main" id="{E30B271D-79EA-874C-ABB5-28BBE8B02098}"/>
              </a:ext>
            </a:extLst>
          </p:cNvPr>
          <p:cNvCxnSpPr/>
          <p:nvPr/>
        </p:nvCxnSpPr>
        <p:spPr>
          <a:xfrm>
            <a:off x="231900" y="2807368"/>
            <a:ext cx="1425573" cy="0"/>
          </a:xfrm>
          <a:prstGeom prst="line">
            <a:avLst/>
          </a:prstGeom>
        </p:spPr>
        <p:style>
          <a:lnRef idx="2">
            <a:schemeClr val="dk1"/>
          </a:lnRef>
          <a:fillRef idx="0">
            <a:schemeClr val="dk1"/>
          </a:fillRef>
          <a:effectRef idx="1">
            <a:schemeClr val="dk1"/>
          </a:effectRef>
          <a:fontRef idx="minor">
            <a:schemeClr val="tx1"/>
          </a:fontRef>
        </p:style>
      </p:cxnSp>
      <p:pic>
        <p:nvPicPr>
          <p:cNvPr id="15" name="Picture 14" descr="A large room with a chandelier and a chandelier&#10;&#10;Description automatically generated with low confidence">
            <a:extLst>
              <a:ext uri="{FF2B5EF4-FFF2-40B4-BE49-F238E27FC236}">
                <a16:creationId xmlns:a16="http://schemas.microsoft.com/office/drawing/2014/main" id="{1830B696-090D-0F47-B038-627D4226BB4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35278" y="497807"/>
            <a:ext cx="3851368" cy="5862386"/>
          </a:xfrm>
          <a:prstGeom prst="rect">
            <a:avLst/>
          </a:prstGeom>
        </p:spPr>
      </p:pic>
    </p:spTree>
    <p:extLst>
      <p:ext uri="{BB962C8B-B14F-4D97-AF65-F5344CB8AC3E}">
        <p14:creationId xmlns:p14="http://schemas.microsoft.com/office/powerpoint/2010/main" val="276690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10" name="TextBox 9">
            <a:extLst>
              <a:ext uri="{FF2B5EF4-FFF2-40B4-BE49-F238E27FC236}">
                <a16:creationId xmlns:a16="http://schemas.microsoft.com/office/drawing/2014/main" id="{B11E31BE-4214-1B48-A6E0-8E9C2AD365A3}"/>
              </a:ext>
            </a:extLst>
          </p:cNvPr>
          <p:cNvSpPr txBox="1"/>
          <p:nvPr/>
        </p:nvSpPr>
        <p:spPr>
          <a:xfrm>
            <a:off x="140707" y="683150"/>
            <a:ext cx="3465095" cy="1200329"/>
          </a:xfrm>
          <a:prstGeom prst="rect">
            <a:avLst/>
          </a:prstGeom>
          <a:noFill/>
        </p:spPr>
        <p:txBody>
          <a:bodyPr wrap="square" rtlCol="0">
            <a:spAutoFit/>
          </a:bodyPr>
          <a:lstStyle/>
          <a:p>
            <a:r>
              <a:rPr lang="en-US" sz="2400" u="sng" dirty="0">
                <a:solidFill>
                  <a:schemeClr val="accent1">
                    <a:lumMod val="50000"/>
                  </a:schemeClr>
                </a:solidFill>
                <a:latin typeface="Times New Roman" panose="02020603050405020304" pitchFamily="18" charset="0"/>
                <a:cs typeface="Times New Roman" panose="02020603050405020304" pitchFamily="18" charset="0"/>
              </a:rPr>
              <a:t>District 1 </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Diana DeGette (D) </a:t>
            </a:r>
          </a:p>
          <a:p>
            <a:r>
              <a:rPr lang="en-US" sz="2400" dirty="0" err="1">
                <a:solidFill>
                  <a:schemeClr val="accent1">
                    <a:lumMod val="50000"/>
                  </a:schemeClr>
                </a:solidFill>
                <a:latin typeface="Times New Roman" panose="02020603050405020304" pitchFamily="18" charset="0"/>
                <a:cs typeface="Times New Roman" panose="02020603050405020304" pitchFamily="18" charset="0"/>
              </a:rPr>
              <a:t>Valdamar</a:t>
            </a:r>
            <a:r>
              <a:rPr lang="en-US" sz="2400" dirty="0">
                <a:solidFill>
                  <a:schemeClr val="accent1">
                    <a:lumMod val="50000"/>
                  </a:schemeClr>
                </a:solidFill>
                <a:latin typeface="Times New Roman" panose="02020603050405020304" pitchFamily="18" charset="0"/>
                <a:cs typeface="Times New Roman" panose="02020603050405020304" pitchFamily="18" charset="0"/>
              </a:rPr>
              <a:t> Archuleta (R) </a:t>
            </a:r>
          </a:p>
        </p:txBody>
      </p:sp>
      <p:sp>
        <p:nvSpPr>
          <p:cNvPr id="11" name="TextBox 10">
            <a:extLst>
              <a:ext uri="{FF2B5EF4-FFF2-40B4-BE49-F238E27FC236}">
                <a16:creationId xmlns:a16="http://schemas.microsoft.com/office/drawing/2014/main" id="{C54921E7-738E-CA45-AD62-504A8D476BDA}"/>
              </a:ext>
            </a:extLst>
          </p:cNvPr>
          <p:cNvSpPr txBox="1"/>
          <p:nvPr/>
        </p:nvSpPr>
        <p:spPr>
          <a:xfrm>
            <a:off x="3838276" y="683150"/>
            <a:ext cx="3465095" cy="1200329"/>
          </a:xfrm>
          <a:prstGeom prst="rect">
            <a:avLst/>
          </a:prstGeom>
          <a:noFill/>
        </p:spPr>
        <p:txBody>
          <a:bodyPr wrap="square" rtlCol="0">
            <a:spAutoFit/>
          </a:bodyPr>
          <a:lstStyle/>
          <a:p>
            <a:r>
              <a:rPr lang="en-US" sz="2400" u="sng" dirty="0">
                <a:solidFill>
                  <a:schemeClr val="accent1">
                    <a:lumMod val="50000"/>
                  </a:schemeClr>
                </a:solidFill>
                <a:latin typeface="Times New Roman" panose="02020603050405020304" pitchFamily="18" charset="0"/>
                <a:cs typeface="Times New Roman" panose="02020603050405020304" pitchFamily="18" charset="0"/>
              </a:rPr>
              <a:t>District 2 </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Joe Neguse (D)</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Marshall Dawson (R)</a:t>
            </a:r>
          </a:p>
        </p:txBody>
      </p:sp>
      <p:sp>
        <p:nvSpPr>
          <p:cNvPr id="12" name="TextBox 11">
            <a:extLst>
              <a:ext uri="{FF2B5EF4-FFF2-40B4-BE49-F238E27FC236}">
                <a16:creationId xmlns:a16="http://schemas.microsoft.com/office/drawing/2014/main" id="{2E46E93A-1B0A-4148-963A-E1CD060FED25}"/>
              </a:ext>
            </a:extLst>
          </p:cNvPr>
          <p:cNvSpPr txBox="1"/>
          <p:nvPr/>
        </p:nvSpPr>
        <p:spPr>
          <a:xfrm>
            <a:off x="7852610" y="683150"/>
            <a:ext cx="3465095" cy="1200329"/>
          </a:xfrm>
          <a:prstGeom prst="rect">
            <a:avLst/>
          </a:prstGeom>
          <a:noFill/>
        </p:spPr>
        <p:txBody>
          <a:bodyPr wrap="square" rtlCol="0">
            <a:spAutoFit/>
          </a:bodyPr>
          <a:lstStyle/>
          <a:p>
            <a:r>
              <a:rPr lang="en-US" sz="2400" u="sng" dirty="0">
                <a:solidFill>
                  <a:schemeClr val="accent1">
                    <a:lumMod val="50000"/>
                  </a:schemeClr>
                </a:solidFill>
                <a:latin typeface="Times New Roman" panose="02020603050405020304" pitchFamily="18" charset="0"/>
                <a:cs typeface="Times New Roman" panose="02020603050405020304" pitchFamily="18" charset="0"/>
              </a:rPr>
              <a:t>District 3 </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Adam Frisch (D)</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Jeff Hurd (R)</a:t>
            </a:r>
          </a:p>
        </p:txBody>
      </p:sp>
      <p:sp>
        <p:nvSpPr>
          <p:cNvPr id="13" name="TextBox 12">
            <a:extLst>
              <a:ext uri="{FF2B5EF4-FFF2-40B4-BE49-F238E27FC236}">
                <a16:creationId xmlns:a16="http://schemas.microsoft.com/office/drawing/2014/main" id="{AEA10C90-9736-7546-879A-8CA309529D2F}"/>
              </a:ext>
            </a:extLst>
          </p:cNvPr>
          <p:cNvSpPr txBox="1"/>
          <p:nvPr/>
        </p:nvSpPr>
        <p:spPr>
          <a:xfrm>
            <a:off x="264693" y="2539741"/>
            <a:ext cx="3465095" cy="1200329"/>
          </a:xfrm>
          <a:prstGeom prst="rect">
            <a:avLst/>
          </a:prstGeom>
          <a:noFill/>
        </p:spPr>
        <p:txBody>
          <a:bodyPr wrap="square" rtlCol="0">
            <a:spAutoFit/>
          </a:bodyPr>
          <a:lstStyle/>
          <a:p>
            <a:r>
              <a:rPr lang="en-US" sz="2400" b="1" u="sng"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District 4</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Lauren Boebert (R)</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Trisha Calvarese (D) </a:t>
            </a:r>
          </a:p>
        </p:txBody>
      </p:sp>
      <p:sp>
        <p:nvSpPr>
          <p:cNvPr id="14" name="TextBox 13">
            <a:extLst>
              <a:ext uri="{FF2B5EF4-FFF2-40B4-BE49-F238E27FC236}">
                <a16:creationId xmlns:a16="http://schemas.microsoft.com/office/drawing/2014/main" id="{D6AA844C-8686-EF40-B90E-DA8550A74205}"/>
              </a:ext>
            </a:extLst>
          </p:cNvPr>
          <p:cNvSpPr txBox="1"/>
          <p:nvPr/>
        </p:nvSpPr>
        <p:spPr>
          <a:xfrm>
            <a:off x="3838277" y="2539035"/>
            <a:ext cx="3465095" cy="1200329"/>
          </a:xfrm>
          <a:prstGeom prst="rect">
            <a:avLst/>
          </a:prstGeom>
          <a:noFill/>
        </p:spPr>
        <p:txBody>
          <a:bodyPr wrap="square" rtlCol="0">
            <a:spAutoFit/>
          </a:bodyPr>
          <a:lstStyle/>
          <a:p>
            <a:r>
              <a:rPr lang="en-US" sz="2400" u="sng" dirty="0">
                <a:solidFill>
                  <a:schemeClr val="accent1">
                    <a:lumMod val="50000"/>
                  </a:schemeClr>
                </a:solidFill>
                <a:latin typeface="Times New Roman" panose="02020603050405020304" pitchFamily="18" charset="0"/>
                <a:cs typeface="Times New Roman" panose="02020603050405020304" pitchFamily="18" charset="0"/>
              </a:rPr>
              <a:t>District 5</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River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Gassen</a:t>
            </a:r>
            <a:r>
              <a:rPr lang="en-US" sz="2400" dirty="0">
                <a:solidFill>
                  <a:schemeClr val="accent1">
                    <a:lumMod val="50000"/>
                  </a:schemeClr>
                </a:solidFill>
                <a:latin typeface="Times New Roman" panose="02020603050405020304" pitchFamily="18" charset="0"/>
                <a:cs typeface="Times New Roman" panose="02020603050405020304" pitchFamily="18" charset="0"/>
              </a:rPr>
              <a:t> (D)</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Jeff Crank (R) </a:t>
            </a:r>
          </a:p>
        </p:txBody>
      </p:sp>
      <p:sp>
        <p:nvSpPr>
          <p:cNvPr id="16" name="TextBox 15">
            <a:extLst>
              <a:ext uri="{FF2B5EF4-FFF2-40B4-BE49-F238E27FC236}">
                <a16:creationId xmlns:a16="http://schemas.microsoft.com/office/drawing/2014/main" id="{8A42B0DB-DDFF-FD48-96F1-2E041A5FDF4E}"/>
              </a:ext>
            </a:extLst>
          </p:cNvPr>
          <p:cNvSpPr txBox="1"/>
          <p:nvPr/>
        </p:nvSpPr>
        <p:spPr>
          <a:xfrm>
            <a:off x="7852610" y="2539035"/>
            <a:ext cx="3465095" cy="1200329"/>
          </a:xfrm>
          <a:prstGeom prst="rect">
            <a:avLst/>
          </a:prstGeom>
          <a:noFill/>
        </p:spPr>
        <p:txBody>
          <a:bodyPr wrap="square" rtlCol="0">
            <a:spAutoFit/>
          </a:bodyPr>
          <a:lstStyle/>
          <a:p>
            <a:r>
              <a:rPr lang="en-US" sz="2400" b="1" u="sng"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District 6</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Jason Crow (D)</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John </a:t>
            </a:r>
            <a:r>
              <a:rPr lang="en-US" sz="2400" dirty="0" err="1">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Fabbricatore</a:t>
            </a:r>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 (R) </a:t>
            </a:r>
          </a:p>
        </p:txBody>
      </p:sp>
      <p:sp>
        <p:nvSpPr>
          <p:cNvPr id="17" name="TextBox 16">
            <a:extLst>
              <a:ext uri="{FF2B5EF4-FFF2-40B4-BE49-F238E27FC236}">
                <a16:creationId xmlns:a16="http://schemas.microsoft.com/office/drawing/2014/main" id="{9C1ED2FE-AAFD-5047-9010-531198A159F8}"/>
              </a:ext>
            </a:extLst>
          </p:cNvPr>
          <p:cNvSpPr txBox="1"/>
          <p:nvPr/>
        </p:nvSpPr>
        <p:spPr>
          <a:xfrm>
            <a:off x="373181" y="4627583"/>
            <a:ext cx="3465095" cy="1200329"/>
          </a:xfrm>
          <a:prstGeom prst="rect">
            <a:avLst/>
          </a:prstGeom>
          <a:noFill/>
        </p:spPr>
        <p:txBody>
          <a:bodyPr wrap="square" rtlCol="0">
            <a:spAutoFit/>
          </a:bodyPr>
          <a:lstStyle/>
          <a:p>
            <a:r>
              <a:rPr lang="en-US" sz="2400" b="1" u="sng"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District 7</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Brittany Pettersen (D)</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Sergei </a:t>
            </a:r>
            <a:r>
              <a:rPr lang="en-US" sz="2400" dirty="0" err="1">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Matveyuk</a:t>
            </a:r>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 (R) </a:t>
            </a:r>
          </a:p>
        </p:txBody>
      </p:sp>
      <p:sp>
        <p:nvSpPr>
          <p:cNvPr id="18" name="TextBox 17">
            <a:extLst>
              <a:ext uri="{FF2B5EF4-FFF2-40B4-BE49-F238E27FC236}">
                <a16:creationId xmlns:a16="http://schemas.microsoft.com/office/drawing/2014/main" id="{BA4ADE6D-75CB-BC47-A31B-81D4FECAF227}"/>
              </a:ext>
            </a:extLst>
          </p:cNvPr>
          <p:cNvSpPr txBox="1"/>
          <p:nvPr/>
        </p:nvSpPr>
        <p:spPr>
          <a:xfrm>
            <a:off x="3838275" y="4637446"/>
            <a:ext cx="3465095" cy="1200329"/>
          </a:xfrm>
          <a:prstGeom prst="rect">
            <a:avLst/>
          </a:prstGeom>
          <a:noFill/>
        </p:spPr>
        <p:txBody>
          <a:bodyPr wrap="square" rtlCol="0">
            <a:spAutoFit/>
          </a:bodyPr>
          <a:lstStyle/>
          <a:p>
            <a:r>
              <a:rPr lang="en-US" sz="2400" b="1" u="sng"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District 8</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Yadira </a:t>
            </a:r>
            <a:r>
              <a:rPr lang="en-US" sz="2400" dirty="0" err="1">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Caraveo</a:t>
            </a:r>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 (D) </a:t>
            </a:r>
          </a:p>
          <a:p>
            <a:r>
              <a:rPr lang="en-US" sz="2400" dirty="0">
                <a:solidFill>
                  <a:schemeClr val="accent1">
                    <a:lumMod val="50000"/>
                  </a:schemeClr>
                </a:solidFill>
                <a:highlight>
                  <a:srgbClr val="FFFF00"/>
                </a:highlight>
                <a:latin typeface="Times New Roman" panose="02020603050405020304" pitchFamily="18" charset="0"/>
                <a:cs typeface="Times New Roman" panose="02020603050405020304" pitchFamily="18" charset="0"/>
              </a:rPr>
              <a:t>Gabe Evans (R) </a:t>
            </a:r>
          </a:p>
        </p:txBody>
      </p:sp>
      <p:sp>
        <p:nvSpPr>
          <p:cNvPr id="24" name="TextBox 23">
            <a:extLst>
              <a:ext uri="{FF2B5EF4-FFF2-40B4-BE49-F238E27FC236}">
                <a16:creationId xmlns:a16="http://schemas.microsoft.com/office/drawing/2014/main" id="{C2C95440-2E9F-F047-91FF-6D615E2CF902}"/>
              </a:ext>
            </a:extLst>
          </p:cNvPr>
          <p:cNvSpPr txBox="1"/>
          <p:nvPr/>
        </p:nvSpPr>
        <p:spPr>
          <a:xfrm>
            <a:off x="7316102" y="4540808"/>
            <a:ext cx="4538110" cy="1200329"/>
          </a:xfrm>
          <a:prstGeom prst="rect">
            <a:avLst/>
          </a:prstGeom>
          <a:noFill/>
        </p:spPr>
        <p:txBody>
          <a:bodyPr wrap="square" rtlCol="0">
            <a:spAutoFit/>
          </a:bodyPr>
          <a:lstStyle/>
          <a:p>
            <a:pPr algn="ctr"/>
            <a:r>
              <a:rPr lang="en-US" sz="3600" b="1" dirty="0">
                <a:solidFill>
                  <a:schemeClr val="accent1">
                    <a:lumMod val="50000"/>
                  </a:schemeClr>
                </a:solidFill>
                <a:latin typeface="Times New Roman" panose="02020603050405020304" pitchFamily="18" charset="0"/>
                <a:cs typeface="Times New Roman" panose="02020603050405020304" pitchFamily="18" charset="0"/>
              </a:rPr>
              <a:t>Congressional Elections </a:t>
            </a:r>
          </a:p>
        </p:txBody>
      </p:sp>
    </p:spTree>
    <p:extLst>
      <p:ext uri="{BB962C8B-B14F-4D97-AF65-F5344CB8AC3E}">
        <p14:creationId xmlns:p14="http://schemas.microsoft.com/office/powerpoint/2010/main" val="1187790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994452" y="0"/>
            <a:ext cx="10203095" cy="936702"/>
          </a:xfrm>
        </p:spPr>
        <p:txBody>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rPr>
              <a:t>On the 2024 Statewide Ballot </a:t>
            </a: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423746" y="936702"/>
            <a:ext cx="11768254" cy="5921298"/>
          </a:xfrm>
        </p:spPr>
        <p:txBody>
          <a:bodyPr>
            <a:normAutofit fontScale="85000" lnSpcReduction="20000"/>
          </a:bodyPr>
          <a:lstStyle/>
          <a:p>
            <a:r>
              <a:rPr lang="en-US" sz="3200" dirty="0">
                <a:solidFill>
                  <a:schemeClr val="accent1">
                    <a:lumMod val="50000"/>
                  </a:schemeClr>
                </a:solidFill>
                <a:latin typeface="Times New Roman" panose="02020603050405020304" pitchFamily="18" charset="0"/>
                <a:cs typeface="Times New Roman" panose="02020603050405020304" pitchFamily="18" charset="0"/>
              </a:rPr>
              <a:t>Amendment G: Modify Property Tax Exemption for Veterans with Disabilities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Amendment H: Judicial Discipline Procedures and Confidentiality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Amendment I: Constitutional Bail Exception for First Degree Murder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Amendment J: Repealing the Definition of Marriage in the Constitution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Amendment K: Modify Constitutional Election Deadlines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Amendment 79: Constitutional Right to Abortion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Amendment 80: Constitutional Right to School Choice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Proposition JJ: Retain Additional Sports Betting Tax Revenue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Proposition KK: Firearms and Ammunition Excise Tax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Proposition 127: Prohibit Bobcat, Lynx, and Mountain Lion Hunting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Proposition 128: Parole Eligibility for Crimes of Violence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Proposition 129: Establishing Veterinary Professional Associates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Proposition 130: Funding for Law Enforcement </a:t>
            </a:r>
          </a:p>
          <a:p>
            <a:r>
              <a:rPr lang="en-US" sz="3200" dirty="0">
                <a:solidFill>
                  <a:schemeClr val="accent1">
                    <a:lumMod val="50000"/>
                  </a:schemeClr>
                </a:solidFill>
                <a:latin typeface="Times New Roman" panose="02020603050405020304" pitchFamily="18" charset="0"/>
                <a:cs typeface="Times New Roman" panose="02020603050405020304" pitchFamily="18" charset="0"/>
              </a:rPr>
              <a:t>Proposition 131: Establishing All-Candidate Primary and Ranked Choice Voting</a:t>
            </a:r>
          </a:p>
        </p:txBody>
      </p:sp>
    </p:spTree>
    <p:extLst>
      <p:ext uri="{BB962C8B-B14F-4D97-AF65-F5344CB8AC3E}">
        <p14:creationId xmlns:p14="http://schemas.microsoft.com/office/powerpoint/2010/main" val="156931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836612" y="149006"/>
            <a:ext cx="10515600" cy="1325563"/>
          </a:xfrm>
        </p:spPr>
        <p:txBody>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Amendment 80</a:t>
            </a:r>
            <a:b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sz="4000"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Constitutional Right to School Choice</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836612" y="1520108"/>
            <a:ext cx="10361040" cy="2236735"/>
          </a:xfrm>
        </p:spPr>
        <p:txBody>
          <a:bodyPr>
            <a:normAutofit/>
          </a:bodyPr>
          <a:lstStyle/>
          <a:p>
            <a:r>
              <a:rPr lang="en-US" sz="2400" dirty="0">
                <a:solidFill>
                  <a:schemeClr val="accent1">
                    <a:lumMod val="50000"/>
                  </a:schemeClr>
                </a:solidFill>
                <a:latin typeface="Times New Roman" panose="02020603050405020304" pitchFamily="18" charset="0"/>
                <a:cs typeface="Times New Roman" panose="02020603050405020304" pitchFamily="18" charset="0"/>
              </a:rPr>
              <a:t>Will amend the Colorado constitution establishing the right to school choice for children in K-12</a:t>
            </a:r>
          </a:p>
          <a:p>
            <a:r>
              <a:rPr lang="en-US" sz="2400" dirty="0">
                <a:solidFill>
                  <a:schemeClr val="accent1">
                    <a:lumMod val="50000"/>
                  </a:schemeClr>
                </a:solidFill>
                <a:latin typeface="Times New Roman" panose="02020603050405020304" pitchFamily="18" charset="0"/>
                <a:cs typeface="Times New Roman" panose="02020603050405020304" pitchFamily="18" charset="0"/>
              </a:rPr>
              <a:t>This will redefine school choice to include neighborhood schools, charter schools, private schools, homeschools,  open enrollment options, and future innovations in education. </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3" name="TextBox 2">
            <a:extLst>
              <a:ext uri="{FF2B5EF4-FFF2-40B4-BE49-F238E27FC236}">
                <a16:creationId xmlns:a16="http://schemas.microsoft.com/office/drawing/2014/main" id="{03124901-3CF3-6C41-ADB3-E1EBEB4E303D}"/>
              </a:ext>
            </a:extLst>
          </p:cNvPr>
          <p:cNvSpPr txBox="1"/>
          <p:nvPr/>
        </p:nvSpPr>
        <p:spPr>
          <a:xfrm>
            <a:off x="1139250" y="3448489"/>
            <a:ext cx="4227227" cy="2862322"/>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For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Parents should have the right to direct their children’s education and all children should have the right to equal access for a quality education. There have been legislative attacks on school choice, specifically charter schools the last several years, this amendment provides protection for school choice. </a:t>
            </a:r>
          </a:p>
        </p:txBody>
      </p:sp>
      <p:sp>
        <p:nvSpPr>
          <p:cNvPr id="6" name="TextBox 5">
            <a:extLst>
              <a:ext uri="{FF2B5EF4-FFF2-40B4-BE49-F238E27FC236}">
                <a16:creationId xmlns:a16="http://schemas.microsoft.com/office/drawing/2014/main" id="{A38D5E30-CA49-BA4B-A443-CE986074C040}"/>
              </a:ext>
            </a:extLst>
          </p:cNvPr>
          <p:cNvSpPr txBox="1"/>
          <p:nvPr/>
        </p:nvSpPr>
        <p:spPr>
          <a:xfrm>
            <a:off x="6825524" y="3448489"/>
            <a:ext cx="4227227" cy="2862322"/>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Against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This amendment could do damage to Colorado’s school funding. Parents in Colorado already have the option to send their children to a public or charter school. This amendment is an attempt to push money to private schools at the expense of kids in public school. </a:t>
            </a:r>
          </a:p>
        </p:txBody>
      </p:sp>
    </p:spTree>
    <p:extLst>
      <p:ext uri="{BB962C8B-B14F-4D97-AF65-F5344CB8AC3E}">
        <p14:creationId xmlns:p14="http://schemas.microsoft.com/office/powerpoint/2010/main" val="167714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836612" y="136525"/>
            <a:ext cx="10515600" cy="1325563"/>
          </a:xfrm>
        </p:spPr>
        <p:txBody>
          <a:bodyPr>
            <a:normAutofit fontScale="90000"/>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Proposition JJ </a:t>
            </a:r>
            <a:b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Retain Additional Sports Betting Tax Revenue</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836612" y="1690688"/>
            <a:ext cx="10361040" cy="2236735"/>
          </a:xfrm>
        </p:spPr>
        <p:txBody>
          <a:bodyPr>
            <a:normAutofit/>
          </a:bodyPr>
          <a:lstStyle/>
          <a:p>
            <a:r>
              <a:rPr lang="en-US" sz="2200" dirty="0">
                <a:solidFill>
                  <a:schemeClr val="accent1">
                    <a:lumMod val="50000"/>
                  </a:schemeClr>
                </a:solidFill>
                <a:latin typeface="Times New Roman" panose="02020603050405020304" pitchFamily="18" charset="0"/>
                <a:cs typeface="Times New Roman" panose="02020603050405020304" pitchFamily="18" charset="0"/>
              </a:rPr>
              <a:t>Will allow the state to retain tax revenue collected above $29M annually from the tax on sports betting. </a:t>
            </a:r>
          </a:p>
          <a:p>
            <a:r>
              <a:rPr lang="en-US" sz="2200" dirty="0">
                <a:solidFill>
                  <a:schemeClr val="accent1">
                    <a:lumMod val="50000"/>
                  </a:schemeClr>
                </a:solidFill>
                <a:latin typeface="Times New Roman" panose="02020603050405020304" pitchFamily="18" charset="0"/>
                <a:cs typeface="Times New Roman" panose="02020603050405020304" pitchFamily="18" charset="0"/>
              </a:rPr>
              <a:t>The funds will be appropriated to the Water Plan Implementation Cash Fund to be used for funding state water projects. </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3" name="TextBox 2">
            <a:extLst>
              <a:ext uri="{FF2B5EF4-FFF2-40B4-BE49-F238E27FC236}">
                <a16:creationId xmlns:a16="http://schemas.microsoft.com/office/drawing/2014/main" id="{03124901-3CF3-6C41-ADB3-E1EBEB4E303D}"/>
              </a:ext>
            </a:extLst>
          </p:cNvPr>
          <p:cNvSpPr txBox="1"/>
          <p:nvPr/>
        </p:nvSpPr>
        <p:spPr>
          <a:xfrm>
            <a:off x="1139250" y="3448489"/>
            <a:ext cx="4227227" cy="2862322"/>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For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Water resources are critical in Colorado. Colorado sports betting generated significantly more money than anticipated. Allowing the state to retain that revenue and provide a steady revenue stream for water in Colorado and will help Colorado meet the increasing water demands. </a:t>
            </a:r>
          </a:p>
        </p:txBody>
      </p:sp>
      <p:sp>
        <p:nvSpPr>
          <p:cNvPr id="6" name="TextBox 5">
            <a:extLst>
              <a:ext uri="{FF2B5EF4-FFF2-40B4-BE49-F238E27FC236}">
                <a16:creationId xmlns:a16="http://schemas.microsoft.com/office/drawing/2014/main" id="{A38D5E30-CA49-BA4B-A443-CE986074C040}"/>
              </a:ext>
            </a:extLst>
          </p:cNvPr>
          <p:cNvSpPr txBox="1"/>
          <p:nvPr/>
        </p:nvSpPr>
        <p:spPr>
          <a:xfrm>
            <a:off x="6825524" y="3448489"/>
            <a:ext cx="4227227" cy="1938992"/>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Against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This will eliminate sports betting tax refunds that the state should be required to pay back to the casinos and sports betting operators. The state should not go back on Proposition DD. </a:t>
            </a:r>
          </a:p>
        </p:txBody>
      </p:sp>
    </p:spTree>
    <p:extLst>
      <p:ext uri="{BB962C8B-B14F-4D97-AF65-F5344CB8AC3E}">
        <p14:creationId xmlns:p14="http://schemas.microsoft.com/office/powerpoint/2010/main" val="97107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836612" y="136525"/>
            <a:ext cx="10515600" cy="1325563"/>
          </a:xfrm>
        </p:spPr>
        <p:txBody>
          <a:bodyPr>
            <a:normAutofit/>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Amendment 131</a:t>
            </a:r>
            <a:b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sz="4000"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Ranked Choice Voting </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836612" y="1690688"/>
            <a:ext cx="10361040" cy="2236735"/>
          </a:xfrm>
        </p:spPr>
        <p:txBody>
          <a:bodyPr>
            <a:normAutofit/>
          </a:bodyPr>
          <a:lstStyle/>
          <a:p>
            <a:r>
              <a:rPr lang="en-US" sz="2200" dirty="0">
                <a:solidFill>
                  <a:schemeClr val="accent1">
                    <a:lumMod val="50000"/>
                  </a:schemeClr>
                </a:solidFill>
                <a:latin typeface="Times New Roman" panose="02020603050405020304" pitchFamily="18" charset="0"/>
                <a:cs typeface="Times New Roman" panose="02020603050405020304" pitchFamily="18" charset="0"/>
              </a:rPr>
              <a:t>Will establish a top-four primary elections and ranked-choice voting certain elections in Colorado. Some local communities in Colorado already use ranked-choice voting. </a:t>
            </a:r>
          </a:p>
          <a:p>
            <a:r>
              <a:rPr lang="en-US" sz="2200" dirty="0">
                <a:solidFill>
                  <a:schemeClr val="accent1">
                    <a:lumMod val="50000"/>
                  </a:schemeClr>
                </a:solidFill>
                <a:latin typeface="Times New Roman" panose="02020603050405020304" pitchFamily="18" charset="0"/>
                <a:cs typeface="Times New Roman" panose="02020603050405020304" pitchFamily="18" charset="0"/>
              </a:rPr>
              <a:t>This will apply to the U.S. Senate, U.S. House of Representatives, Governor, Attorney General, Secretary of State, Treasurer, State Legislature, CU Regents, and State Board of Education. </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3" name="TextBox 2">
            <a:extLst>
              <a:ext uri="{FF2B5EF4-FFF2-40B4-BE49-F238E27FC236}">
                <a16:creationId xmlns:a16="http://schemas.microsoft.com/office/drawing/2014/main" id="{03124901-3CF3-6C41-ADB3-E1EBEB4E303D}"/>
              </a:ext>
            </a:extLst>
          </p:cNvPr>
          <p:cNvSpPr txBox="1"/>
          <p:nvPr/>
        </p:nvSpPr>
        <p:spPr>
          <a:xfrm>
            <a:off x="1139250" y="3448489"/>
            <a:ext cx="4227227" cy="2554545"/>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For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Voters should be able to vote for the candidate of their choice regardless of political affiliation. This amendment empowers young voters and voters of color. Increased diversity in who runs and wins elections including an increased number of women elected. </a:t>
            </a:r>
          </a:p>
        </p:txBody>
      </p:sp>
      <p:sp>
        <p:nvSpPr>
          <p:cNvPr id="6" name="TextBox 5">
            <a:extLst>
              <a:ext uri="{FF2B5EF4-FFF2-40B4-BE49-F238E27FC236}">
                <a16:creationId xmlns:a16="http://schemas.microsoft.com/office/drawing/2014/main" id="{A38D5E30-CA49-BA4B-A443-CE986074C040}"/>
              </a:ext>
            </a:extLst>
          </p:cNvPr>
          <p:cNvSpPr txBox="1"/>
          <p:nvPr/>
        </p:nvSpPr>
        <p:spPr>
          <a:xfrm>
            <a:off x="6825524" y="3448489"/>
            <a:ext cx="4227227" cy="2554545"/>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Against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This does not cover other elections (President, DA, local races) meaning voters will have to cast ballots in two different ways causing confusion for voters. Alaska has begun at attempt to roll back their statewide ranked choice voting system. </a:t>
            </a:r>
          </a:p>
        </p:txBody>
      </p:sp>
    </p:spTree>
    <p:extLst>
      <p:ext uri="{BB962C8B-B14F-4D97-AF65-F5344CB8AC3E}">
        <p14:creationId xmlns:p14="http://schemas.microsoft.com/office/powerpoint/2010/main" val="880957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836612" y="136525"/>
            <a:ext cx="10515600" cy="1325563"/>
          </a:xfrm>
        </p:spPr>
        <p:txBody>
          <a:bodyPr>
            <a:normAutofit/>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Proposition 1A Adams County – </a:t>
            </a:r>
            <a:b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Sales Tax for Affordable Housing </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836612" y="1531330"/>
            <a:ext cx="10361040" cy="1958481"/>
          </a:xfrm>
        </p:spPr>
        <p:txBody>
          <a:bodyPr>
            <a:normAutofit/>
          </a:bodyPr>
          <a:lstStyle/>
          <a:p>
            <a:r>
              <a:rPr lang="en-US" sz="2200" dirty="0">
                <a:solidFill>
                  <a:schemeClr val="accent1">
                    <a:lumMod val="50000"/>
                  </a:schemeClr>
                </a:solidFill>
                <a:latin typeface="Times New Roman" panose="02020603050405020304" pitchFamily="18" charset="0"/>
                <a:cs typeface="Times New Roman" panose="02020603050405020304" pitchFamily="18" charset="0"/>
              </a:rPr>
              <a:t>Will increase Adams County sales tax by 0.15% to be used to address Adams County’s housing shortage. Will generate $22.2 million a year. </a:t>
            </a:r>
          </a:p>
          <a:p>
            <a:r>
              <a:rPr lang="en-US" sz="2200" dirty="0">
                <a:solidFill>
                  <a:schemeClr val="accent1">
                    <a:lumMod val="50000"/>
                  </a:schemeClr>
                </a:solidFill>
                <a:latin typeface="Times New Roman" panose="02020603050405020304" pitchFamily="18" charset="0"/>
                <a:cs typeface="Times New Roman" panose="02020603050405020304" pitchFamily="18" charset="0"/>
              </a:rPr>
              <a:t>Funds will be directed to the Maiker Housing Partners to create more affordable housing options for both rent and purchase. </a:t>
            </a:r>
          </a:p>
          <a:p>
            <a:r>
              <a:rPr lang="en-US" sz="2200" dirty="0">
                <a:solidFill>
                  <a:schemeClr val="accent1">
                    <a:lumMod val="50000"/>
                  </a:schemeClr>
                </a:solidFill>
                <a:latin typeface="Times New Roman" panose="02020603050405020304" pitchFamily="18" charset="0"/>
                <a:cs typeface="Times New Roman" panose="02020603050405020304" pitchFamily="18" charset="0"/>
              </a:rPr>
              <a:t>Proposition 1A will sunset after 20 years</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3" name="TextBox 2">
            <a:extLst>
              <a:ext uri="{FF2B5EF4-FFF2-40B4-BE49-F238E27FC236}">
                <a16:creationId xmlns:a16="http://schemas.microsoft.com/office/drawing/2014/main" id="{03124901-3CF3-6C41-ADB3-E1EBEB4E303D}"/>
              </a:ext>
            </a:extLst>
          </p:cNvPr>
          <p:cNvSpPr txBox="1"/>
          <p:nvPr/>
        </p:nvSpPr>
        <p:spPr>
          <a:xfrm>
            <a:off x="1139250" y="3552738"/>
            <a:ext cx="4227227" cy="2246769"/>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For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Increased access to affordable housing in Adams County will expand homeownership opportunities, help renters build wealth to become homeowners, and address the homelessness crisis. </a:t>
            </a:r>
          </a:p>
        </p:txBody>
      </p:sp>
      <p:sp>
        <p:nvSpPr>
          <p:cNvPr id="6" name="TextBox 5">
            <a:extLst>
              <a:ext uri="{FF2B5EF4-FFF2-40B4-BE49-F238E27FC236}">
                <a16:creationId xmlns:a16="http://schemas.microsoft.com/office/drawing/2014/main" id="{A38D5E30-CA49-BA4B-A443-CE986074C040}"/>
              </a:ext>
            </a:extLst>
          </p:cNvPr>
          <p:cNvSpPr txBox="1"/>
          <p:nvPr/>
        </p:nvSpPr>
        <p:spPr>
          <a:xfrm>
            <a:off x="6825525" y="3552738"/>
            <a:ext cx="4227227" cy="1938992"/>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Against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The ballot wording is too vague. Any increase in taxes should include a specific plan for the allocation of those additional dollars. Any increase in sales tax has an impact on local business. </a:t>
            </a:r>
          </a:p>
        </p:txBody>
      </p:sp>
    </p:spTree>
    <p:extLst>
      <p:ext uri="{BB962C8B-B14F-4D97-AF65-F5344CB8AC3E}">
        <p14:creationId xmlns:p14="http://schemas.microsoft.com/office/powerpoint/2010/main" val="1662812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34B9-972E-114B-A411-D9A522A64ADC}"/>
              </a:ext>
            </a:extLst>
          </p:cNvPr>
          <p:cNvSpPr>
            <a:spLocks noGrp="1"/>
          </p:cNvSpPr>
          <p:nvPr>
            <p:ph type="title"/>
          </p:nvPr>
        </p:nvSpPr>
        <p:spPr>
          <a:xfrm>
            <a:off x="836612" y="136525"/>
            <a:ext cx="10515600" cy="1325563"/>
          </a:xfrm>
        </p:spPr>
        <p:txBody>
          <a:bodyPr>
            <a:normAutofit/>
          </a:bodyPr>
          <a:lstStyle/>
          <a:p>
            <a:pPr algn="ct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Proposition 7A  </a:t>
            </a:r>
            <a:b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dirty="0">
                <a:solidFill>
                  <a:schemeClr val="accent1">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Allow RTD to De-Bruce Funding </a:t>
            </a:r>
            <a:endParaRPr lang="en-US"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1FB0E73C-F577-474E-BE0A-B7424081954A}"/>
              </a:ext>
            </a:extLst>
          </p:cNvPr>
          <p:cNvSpPr>
            <a:spLocks noGrp="1"/>
          </p:cNvSpPr>
          <p:nvPr>
            <p:ph sz="half" idx="2"/>
          </p:nvPr>
        </p:nvSpPr>
        <p:spPr>
          <a:xfrm>
            <a:off x="836612" y="1690688"/>
            <a:ext cx="10361040" cy="2236735"/>
          </a:xfrm>
        </p:spPr>
        <p:txBody>
          <a:bodyPr>
            <a:normAutofit/>
          </a:bodyPr>
          <a:lstStyle/>
          <a:p>
            <a:r>
              <a:rPr lang="en-US" sz="2200" dirty="0">
                <a:solidFill>
                  <a:schemeClr val="accent1">
                    <a:lumMod val="50000"/>
                  </a:schemeClr>
                </a:solidFill>
                <a:latin typeface="Times New Roman" panose="02020603050405020304" pitchFamily="18" charset="0"/>
                <a:cs typeface="Times New Roman" panose="02020603050405020304" pitchFamily="18" charset="0"/>
              </a:rPr>
              <a:t>Will allow RTD to collect, retain, and spend all revenue it receives from all sources including sales tax revenues, grant funds and other moneys received from the state of Colorado. </a:t>
            </a:r>
          </a:p>
          <a:p>
            <a:r>
              <a:rPr lang="en-US" sz="2200" dirty="0">
                <a:solidFill>
                  <a:schemeClr val="accent1">
                    <a:lumMod val="50000"/>
                  </a:schemeClr>
                </a:solidFill>
                <a:latin typeface="Times New Roman" panose="02020603050405020304" pitchFamily="18" charset="0"/>
                <a:cs typeface="Times New Roman" panose="02020603050405020304" pitchFamily="18" charset="0"/>
              </a:rPr>
              <a:t>This measure will not raise taxes. </a:t>
            </a:r>
          </a:p>
        </p:txBody>
      </p:sp>
      <p:sp>
        <p:nvSpPr>
          <p:cNvPr id="7" name="Footer Placeholder 6">
            <a:extLst>
              <a:ext uri="{FF2B5EF4-FFF2-40B4-BE49-F238E27FC236}">
                <a16:creationId xmlns:a16="http://schemas.microsoft.com/office/drawing/2014/main" id="{C86488C5-DC3E-7F43-BD33-EE8B6C8959EC}"/>
              </a:ext>
            </a:extLst>
          </p:cNvPr>
          <p:cNvSpPr>
            <a:spLocks noGrp="1"/>
          </p:cNvSpPr>
          <p:nvPr>
            <p:ph type="ftr" sz="quarter" idx="11"/>
          </p:nvPr>
        </p:nvSpPr>
        <p:spPr/>
        <p:txBody>
          <a:bodyPr/>
          <a:lstStyle/>
          <a:p>
            <a:r>
              <a:rPr lang="en-US"/>
              <a:t>Sewald Hanfling Public Affairs </a:t>
            </a:r>
          </a:p>
        </p:txBody>
      </p:sp>
      <p:sp>
        <p:nvSpPr>
          <p:cNvPr id="3" name="TextBox 2">
            <a:extLst>
              <a:ext uri="{FF2B5EF4-FFF2-40B4-BE49-F238E27FC236}">
                <a16:creationId xmlns:a16="http://schemas.microsoft.com/office/drawing/2014/main" id="{03124901-3CF3-6C41-ADB3-E1EBEB4E303D}"/>
              </a:ext>
            </a:extLst>
          </p:cNvPr>
          <p:cNvSpPr txBox="1"/>
          <p:nvPr/>
        </p:nvSpPr>
        <p:spPr>
          <a:xfrm>
            <a:off x="1139250" y="3448489"/>
            <a:ext cx="4227227" cy="3170099"/>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For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This will allow RTD to continue to provide more transportation choices, maintain current levels of bus and rail services, repair and improve rail lines, buses, bus stops, stations, and infrastructure, maintain availability for people with disabilities, and provide transportation for youth 19 years or younger. </a:t>
            </a:r>
          </a:p>
        </p:txBody>
      </p:sp>
      <p:sp>
        <p:nvSpPr>
          <p:cNvPr id="6" name="TextBox 5">
            <a:extLst>
              <a:ext uri="{FF2B5EF4-FFF2-40B4-BE49-F238E27FC236}">
                <a16:creationId xmlns:a16="http://schemas.microsoft.com/office/drawing/2014/main" id="{A38D5E30-CA49-BA4B-A443-CE986074C040}"/>
              </a:ext>
            </a:extLst>
          </p:cNvPr>
          <p:cNvSpPr txBox="1"/>
          <p:nvPr/>
        </p:nvSpPr>
        <p:spPr>
          <a:xfrm>
            <a:off x="6825524" y="3448489"/>
            <a:ext cx="4227227" cy="2246769"/>
          </a:xfrm>
          <a:prstGeom prst="rect">
            <a:avLst/>
          </a:prstGeom>
          <a:noFill/>
        </p:spPr>
        <p:txBody>
          <a:bodyPr wrap="square" rtlCol="0">
            <a:spAutoFit/>
          </a:bodyPr>
          <a:lstStyle/>
          <a:p>
            <a:pPr algn="ctr"/>
            <a:r>
              <a:rPr lang="en-US" sz="2000" u="sng" dirty="0">
                <a:solidFill>
                  <a:schemeClr val="accent1">
                    <a:lumMod val="50000"/>
                  </a:schemeClr>
                </a:solidFill>
                <a:latin typeface="Times New Roman" panose="02020603050405020304" pitchFamily="18" charset="0"/>
                <a:cs typeface="Times New Roman" panose="02020603050405020304" pitchFamily="18" charset="0"/>
              </a:rPr>
              <a:t>Arguments Against </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RTD has been exempt from TABOR since 1995. RTD should be required to refund the 7-10% of its $600M in tax revenue and reduce their operating budget and return that money to taxpayers. </a:t>
            </a:r>
          </a:p>
        </p:txBody>
      </p:sp>
    </p:spTree>
    <p:extLst>
      <p:ext uri="{BB962C8B-B14F-4D97-AF65-F5344CB8AC3E}">
        <p14:creationId xmlns:p14="http://schemas.microsoft.com/office/powerpoint/2010/main" val="2754360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2313</TotalTime>
  <Words>1543</Words>
  <Application>Microsoft Macintosh PowerPoint</Application>
  <PresentationFormat>Widescreen</PresentationFormat>
  <Paragraphs>142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AC-REP BAPP 2024 Election Preview</vt:lpstr>
      <vt:lpstr>PowerPoint Presentation</vt:lpstr>
      <vt:lpstr>PowerPoint Presentation</vt:lpstr>
      <vt:lpstr>On the 2024 Statewide Ballot </vt:lpstr>
      <vt:lpstr>Amendment 80 Constitutional Right to School Choice</vt:lpstr>
      <vt:lpstr>Proposition JJ  Retain Additional Sports Betting Tax Revenue</vt:lpstr>
      <vt:lpstr>Amendment 131 Ranked Choice Voting </vt:lpstr>
      <vt:lpstr>Proposition 1A Adams County –  Sales Tax for Affordable Housing </vt:lpstr>
      <vt:lpstr>Proposition 7A   Allow RTD to De-Bruce Funding </vt:lpstr>
      <vt:lpstr>PowerPoint Presentation</vt:lpstr>
      <vt:lpstr>Proposition 6A  South Adams County Water &amp; Sanitation District </vt:lpstr>
      <vt:lpstr>Proposition 6B  Bond Increase for Hyland Hills Parks and Recreation </vt:lpstr>
      <vt:lpstr>Upcoming Dates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AC-REP Legislative Preview </dc:title>
  <dc:creator>Mariah Linton</dc:creator>
  <cp:lastModifiedBy>Lisa Hough</cp:lastModifiedBy>
  <cp:revision>35</cp:revision>
  <dcterms:created xsi:type="dcterms:W3CDTF">2021-02-10T18:04:42Z</dcterms:created>
  <dcterms:modified xsi:type="dcterms:W3CDTF">2024-10-10T03:11:33Z</dcterms:modified>
</cp:coreProperties>
</file>